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3"/>
  </p:notesMasterIdLst>
  <p:sldIdLst>
    <p:sldId id="263" r:id="rId3"/>
    <p:sldId id="618" r:id="rId4"/>
    <p:sldId id="619" r:id="rId5"/>
    <p:sldId id="625" r:id="rId6"/>
    <p:sldId id="620" r:id="rId7"/>
    <p:sldId id="621" r:id="rId8"/>
    <p:sldId id="622" r:id="rId9"/>
    <p:sldId id="623" r:id="rId10"/>
    <p:sldId id="624" r:id="rId11"/>
    <p:sldId id="544" r:id="rId12"/>
    <p:sldId id="547" r:id="rId13"/>
    <p:sldId id="548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60" r:id="rId23"/>
    <p:sldId id="561" r:id="rId24"/>
    <p:sldId id="562" r:id="rId25"/>
    <p:sldId id="563" r:id="rId26"/>
    <p:sldId id="564" r:id="rId27"/>
    <p:sldId id="627" r:id="rId28"/>
    <p:sldId id="575" r:id="rId29"/>
    <p:sldId id="629" r:id="rId30"/>
    <p:sldId id="615" r:id="rId31"/>
    <p:sldId id="630" r:id="rId3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00"/>
    <a:srgbClr val="339933"/>
    <a:srgbClr val="0000FF"/>
    <a:srgbClr val="FF9900"/>
    <a:srgbClr val="DD974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0" autoAdjust="0"/>
    <p:restoredTop sz="95270" autoAdjust="0"/>
  </p:normalViewPr>
  <p:slideViewPr>
    <p:cSldViewPr>
      <p:cViewPr varScale="1">
        <p:scale>
          <a:sx n="90" d="100"/>
          <a:sy n="90" d="100"/>
        </p:scale>
        <p:origin x="1032" y="4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995B6-1814-41B4-8EC8-7145A79C814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9A9F-8EBD-4176-AC97-3368DA57C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7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2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7D10-DEDC-4D19-BA70-648321CCD487}" type="datetimeFigureOut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545E-0396-4264-ACB4-411E3BBFE2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8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644-29F0-4B70-B9CE-8ECC214DBAB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EB4E-F315-49BD-84EF-6544CD44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7D10-DEDC-4D19-BA70-648321CCD487}" type="datetimeFigureOut">
              <a:rPr lang="ko-KR" altLang="en-US" smtClean="0"/>
              <a:t>2023-09-13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545E-0396-4264-ACB4-411E3BBFE2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58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3D55B-A1F7-425B-B02F-C564593FD0BB}"/>
              </a:ext>
            </a:extLst>
          </p:cNvPr>
          <p:cNvSpPr txBox="1"/>
          <p:nvPr/>
        </p:nvSpPr>
        <p:spPr>
          <a:xfrm>
            <a:off x="1752599" y="4199066"/>
            <a:ext cx="54864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Loren Pfeiffer</a:t>
            </a:r>
            <a:r>
              <a:rPr lang="en-US" sz="2000" i="1" dirty="0"/>
              <a:t>,</a:t>
            </a:r>
          </a:p>
          <a:p>
            <a:pPr algn="ctr"/>
            <a:r>
              <a:rPr lang="en-US" sz="2000" i="1" dirty="0"/>
              <a:t> Ken West, Kirk Baldwin, A. Gupta, Edwin Chung                                                                 </a:t>
            </a:r>
            <a:r>
              <a:rPr lang="en-US" i="1" dirty="0">
                <a:solidFill>
                  <a:srgbClr val="0000FF"/>
                </a:solidFill>
              </a:rPr>
              <a:t>Princeton University, Princeton, New Jersey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6AD3DB-3C19-4568-A69C-8D7AF824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91200"/>
            <a:ext cx="1600200" cy="6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E180E-9969-4EFF-AF3B-4C048DB5ADFF}"/>
              </a:ext>
            </a:extLst>
          </p:cNvPr>
          <p:cNvSpPr txBox="1"/>
          <p:nvPr/>
        </p:nvSpPr>
        <p:spPr>
          <a:xfrm>
            <a:off x="4551218" y="5638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NAMBE-2023: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Art </a:t>
            </a:r>
            <a:r>
              <a:rPr lang="en-US" sz="1600" b="1" i="1" dirty="0" err="1">
                <a:solidFill>
                  <a:srgbClr val="C00000"/>
                </a:solidFill>
              </a:rPr>
              <a:t>Gossard</a:t>
            </a:r>
            <a:r>
              <a:rPr lang="en-US" sz="1600" b="1" i="1" dirty="0">
                <a:solidFill>
                  <a:srgbClr val="C00000"/>
                </a:solidFill>
              </a:rPr>
              <a:t> MBE Innovator Award Lecture</a:t>
            </a:r>
          </a:p>
          <a:p>
            <a:pPr algn="ctr"/>
            <a:r>
              <a:rPr lang="en-US" sz="1600" b="1" i="1" dirty="0"/>
              <a:t>Madison, Wisconsin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40C7F-3EDB-4C9F-9586-EB2E819126D9}"/>
              </a:ext>
            </a:extLst>
          </p:cNvPr>
          <p:cNvSpPr txBox="1"/>
          <p:nvPr/>
        </p:nvSpPr>
        <p:spPr>
          <a:xfrm>
            <a:off x="152400" y="385155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Setting new quality standards for both </a:t>
            </a:r>
            <a:r>
              <a:rPr lang="en-US" sz="2800" b="1" i="1" u="sng" dirty="0"/>
              <a:t>holes</a:t>
            </a:r>
            <a:r>
              <a:rPr lang="en-US" sz="2800" b="1" i="1" dirty="0"/>
              <a:t> and </a:t>
            </a:r>
            <a:r>
              <a:rPr lang="en-US" sz="2800" b="1" i="1" u="sng" dirty="0"/>
              <a:t>electrons</a:t>
            </a:r>
            <a:r>
              <a:rPr lang="en-US" sz="2800" b="1" i="1" dirty="0"/>
              <a:t>         in ultra-high mobility GaAs quantum wells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9DA06-C6A4-4614-93C2-8EFD136D68EC}"/>
              </a:ext>
            </a:extLst>
          </p:cNvPr>
          <p:cNvSpPr txBox="1"/>
          <p:nvPr/>
        </p:nvSpPr>
        <p:spPr>
          <a:xfrm>
            <a:off x="436418" y="2667000"/>
            <a:ext cx="82296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We will focus here on the </a:t>
            </a:r>
            <a:r>
              <a:rPr lang="en-US" sz="2400" b="1" i="1" u="sng" dirty="0">
                <a:solidFill>
                  <a:srgbClr val="0000FF"/>
                </a:solidFill>
              </a:rPr>
              <a:t>innovations to our MBE-technique                       </a:t>
            </a:r>
            <a:r>
              <a:rPr lang="en-US" sz="2000" b="1" i="1" dirty="0"/>
              <a:t>that have allowed us to achieve a long series of high and higher                                 quality levels in GaAs growth.</a:t>
            </a:r>
            <a:endParaRPr lang="en-US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C1191-E4D0-4334-8B40-7EB4136E63EE}"/>
              </a:ext>
            </a:extLst>
          </p:cNvPr>
          <p:cNvSpPr txBox="1"/>
          <p:nvPr/>
        </p:nvSpPr>
        <p:spPr>
          <a:xfrm>
            <a:off x="1447800" y="1665582"/>
            <a:ext cx="6400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C000"/>
                </a:solidFill>
              </a:rPr>
              <a:t>This talk is our thank you for NAMBE’s honoring our MBE Group with the                </a:t>
            </a:r>
            <a:r>
              <a:rPr lang="en-US" sz="2000" b="1" i="1" u="sng" dirty="0">
                <a:solidFill>
                  <a:schemeClr val="bg1"/>
                </a:solidFill>
              </a:rPr>
              <a:t>Art </a:t>
            </a:r>
            <a:r>
              <a:rPr lang="en-US" sz="2000" b="1" i="1" u="sng" dirty="0" err="1">
                <a:solidFill>
                  <a:schemeClr val="bg1"/>
                </a:solidFill>
              </a:rPr>
              <a:t>Gossard</a:t>
            </a:r>
            <a:r>
              <a:rPr lang="en-US" sz="2000" b="1" i="1" u="sng" dirty="0">
                <a:solidFill>
                  <a:schemeClr val="bg1"/>
                </a:solidFill>
              </a:rPr>
              <a:t> MBE Innovator Award</a:t>
            </a:r>
            <a:r>
              <a:rPr lang="en-US" sz="20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19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21452-FB06-4AB3-8714-635F4638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29" y="228600"/>
            <a:ext cx="4811819" cy="6551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E23733-9415-4DE9-8E9F-DA0BDA3C4F1B}"/>
              </a:ext>
            </a:extLst>
          </p:cNvPr>
          <p:cNvSpPr/>
          <p:nvPr/>
        </p:nvSpPr>
        <p:spPr>
          <a:xfrm>
            <a:off x="457201" y="234034"/>
            <a:ext cx="8259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We installed novel 18K cryo-surfaces </a:t>
            </a:r>
            <a:r>
              <a:rPr lang="en-US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the vacuum-sump and growth-chamber when we built our MBE machine in 2015.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FB54D-52D2-449F-866C-2E8E76DAA66F}"/>
              </a:ext>
            </a:extLst>
          </p:cNvPr>
          <p:cNvSpPr txBox="1"/>
          <p:nvPr/>
        </p:nvSpPr>
        <p:spPr>
          <a:xfrm>
            <a:off x="6811297" y="3824579"/>
            <a:ext cx="1905000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18K cryo-finger </a:t>
            </a:r>
            <a:r>
              <a:rPr lang="en-US" sz="1600" b="1" i="1" u="sng" dirty="0"/>
              <a:t>in</a:t>
            </a:r>
            <a:r>
              <a:rPr lang="en-US" sz="1600" b="1" i="1" dirty="0"/>
              <a:t> the MBE growth environment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CC2090-D081-4395-AB2B-28AEDA3F6501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800601" y="2925354"/>
            <a:ext cx="2010696" cy="13147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71690C-414A-41F3-9FAD-5CDC417DF417}"/>
              </a:ext>
            </a:extLst>
          </p:cNvPr>
          <p:cNvCxnSpPr>
            <a:cxnSpLocks/>
          </p:cNvCxnSpPr>
          <p:nvPr/>
        </p:nvCxnSpPr>
        <p:spPr>
          <a:xfrm flipH="1" flipV="1">
            <a:off x="5382158" y="4800600"/>
            <a:ext cx="1551904" cy="10464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CB5326-166D-4206-993A-2F2182CBFF02}"/>
              </a:ext>
            </a:extLst>
          </p:cNvPr>
          <p:cNvSpPr txBox="1"/>
          <p:nvPr/>
        </p:nvSpPr>
        <p:spPr>
          <a:xfrm>
            <a:off x="6811297" y="5334000"/>
            <a:ext cx="1905000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Large-area </a:t>
            </a:r>
            <a:r>
              <a:rPr lang="en-US" sz="1600" b="1" i="1" u="sng" dirty="0"/>
              <a:t>internal</a:t>
            </a:r>
            <a:r>
              <a:rPr lang="en-US" sz="1600" b="1" i="1" dirty="0"/>
              <a:t>                 18K cryo-finger in the vacuum-sump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AC295-8848-4F71-9485-A52B72EF82D9}"/>
              </a:ext>
            </a:extLst>
          </p:cNvPr>
          <p:cNvSpPr txBox="1"/>
          <p:nvPr/>
        </p:nvSpPr>
        <p:spPr>
          <a:xfrm>
            <a:off x="6781800" y="2861846"/>
            <a:ext cx="1905000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MBE-substrate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54F2BE-7800-41AD-B93B-A2DD9E4F77A8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2630354"/>
            <a:ext cx="2022988" cy="4035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5E2E04-E7D5-479C-96A6-D6C95EEDFFA8}"/>
              </a:ext>
            </a:extLst>
          </p:cNvPr>
          <p:cNvSpPr txBox="1"/>
          <p:nvPr/>
        </p:nvSpPr>
        <p:spPr>
          <a:xfrm>
            <a:off x="6811297" y="1600947"/>
            <a:ext cx="19050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Liquid-nitrogen cooled growth environment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0510A7-3698-4FEB-897E-D23B305FECCC}"/>
              </a:ext>
            </a:extLst>
          </p:cNvPr>
          <p:cNvCxnSpPr>
            <a:cxnSpLocks/>
          </p:cNvCxnSpPr>
          <p:nvPr/>
        </p:nvCxnSpPr>
        <p:spPr>
          <a:xfrm flipH="1">
            <a:off x="5181600" y="2088232"/>
            <a:ext cx="1890255" cy="2408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27094E-5DC6-434B-A871-9F8D70132BDF}"/>
              </a:ext>
            </a:extLst>
          </p:cNvPr>
          <p:cNvCxnSpPr>
            <a:cxnSpLocks/>
          </p:cNvCxnSpPr>
          <p:nvPr/>
        </p:nvCxnSpPr>
        <p:spPr>
          <a:xfrm>
            <a:off x="3276600" y="1775593"/>
            <a:ext cx="282677" cy="144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CF39E5-C886-48DC-8DE2-8FBC08F3AFCF}"/>
              </a:ext>
            </a:extLst>
          </p:cNvPr>
          <p:cNvCxnSpPr>
            <a:cxnSpLocks/>
          </p:cNvCxnSpPr>
          <p:nvPr/>
        </p:nvCxnSpPr>
        <p:spPr>
          <a:xfrm flipV="1">
            <a:off x="3286432" y="2925354"/>
            <a:ext cx="274248" cy="108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1AB16F-6CEC-4845-9B58-4C01620E5BB8}"/>
              </a:ext>
            </a:extLst>
          </p:cNvPr>
          <p:cNvCxnSpPr>
            <a:cxnSpLocks/>
          </p:cNvCxnSpPr>
          <p:nvPr/>
        </p:nvCxnSpPr>
        <p:spPr>
          <a:xfrm flipV="1">
            <a:off x="3276600" y="3340128"/>
            <a:ext cx="282676" cy="1643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4F29C8-6AA4-4849-BFA9-84C9C487DF40}"/>
              </a:ext>
            </a:extLst>
          </p:cNvPr>
          <p:cNvCxnSpPr>
            <a:cxnSpLocks/>
          </p:cNvCxnSpPr>
          <p:nvPr/>
        </p:nvCxnSpPr>
        <p:spPr>
          <a:xfrm>
            <a:off x="3286432" y="2237516"/>
            <a:ext cx="272845" cy="915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25B84CC-3F45-4449-BC83-E59FC2C39DA1}"/>
              </a:ext>
            </a:extLst>
          </p:cNvPr>
          <p:cNvSpPr txBox="1"/>
          <p:nvPr/>
        </p:nvSpPr>
        <p:spPr>
          <a:xfrm>
            <a:off x="1502248" y="2329047"/>
            <a:ext cx="19050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Effusion cells pointing at the MBE substrate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71AD8-99AB-427F-B91C-E394F2B7A760}"/>
              </a:ext>
            </a:extLst>
          </p:cNvPr>
          <p:cNvSpPr txBox="1"/>
          <p:nvPr/>
        </p:nvSpPr>
        <p:spPr>
          <a:xfrm>
            <a:off x="762000" y="4572000"/>
            <a:ext cx="2157419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Four </a:t>
            </a:r>
            <a:r>
              <a:rPr lang="en-US" b="1" i="1" u="sng" dirty="0"/>
              <a:t>external </a:t>
            </a:r>
            <a:r>
              <a:rPr lang="en-US" b="1" i="1" dirty="0"/>
              <a:t> charcoal cryopumps at 11K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DFB65-A926-443D-ADB7-E15C2C80BD85}"/>
              </a:ext>
            </a:extLst>
          </p:cNvPr>
          <p:cNvSpPr txBox="1"/>
          <p:nvPr/>
        </p:nvSpPr>
        <p:spPr>
          <a:xfrm>
            <a:off x="389470" y="1293422"/>
            <a:ext cx="248537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9900"/>
                </a:solidFill>
              </a:rPr>
              <a:t>SolidWorks cut-away drawing of our                Princeton MBE machine</a:t>
            </a:r>
          </a:p>
        </p:txBody>
      </p:sp>
    </p:spTree>
    <p:extLst>
      <p:ext uri="{BB962C8B-B14F-4D97-AF65-F5344CB8AC3E}">
        <p14:creationId xmlns:p14="http://schemas.microsoft.com/office/powerpoint/2010/main" val="224011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025" y="195648"/>
            <a:ext cx="719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itchFamily="34" charset="0"/>
                <a:cs typeface="Arial" pitchFamily="34" charset="0"/>
              </a:rPr>
              <a:t>These </a:t>
            </a:r>
            <a:r>
              <a:rPr lang="en-US" sz="2000" b="1" i="1" u="sng" dirty="0">
                <a:latin typeface="Arial" pitchFamily="34" charset="0"/>
                <a:cs typeface="Arial" pitchFamily="34" charset="0"/>
              </a:rPr>
              <a:t>internal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>
                <a:latin typeface="Arial" pitchFamily="34" charset="0"/>
                <a:cs typeface="Arial" pitchFamily="34" charset="0"/>
              </a:rPr>
              <a:t>18K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>
                <a:latin typeface="Arial" pitchFamily="34" charset="0"/>
                <a:cs typeface="Arial" pitchFamily="34" charset="0"/>
              </a:rPr>
              <a:t>cryo-traps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were a technical success                           in reducing the ambient background impurity levels                               as measured by an RGA in the vacuum sump.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902" y="1732776"/>
            <a:ext cx="24029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Impurity partial pressures  at Residual Gas Analyzer                                               </a:t>
            </a:r>
            <a:r>
              <a:rPr lang="en-US" sz="1600" b="1" i="1" dirty="0">
                <a:solidFill>
                  <a:srgbClr val="C00000"/>
                </a:solidFill>
              </a:rPr>
              <a:t>with </a:t>
            </a:r>
            <a:r>
              <a:rPr lang="en-US" sz="1600" b="1" i="1" u="sng" dirty="0">
                <a:solidFill>
                  <a:srgbClr val="C00000"/>
                </a:solidFill>
              </a:rPr>
              <a:t>warm internal traps             = </a:t>
            </a:r>
            <a:r>
              <a:rPr lang="en-US" sz="2400" b="1" i="1" u="sng" dirty="0">
                <a:solidFill>
                  <a:srgbClr val="C00000"/>
                </a:solidFill>
              </a:rPr>
              <a:t>300K.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82" y="3429000"/>
            <a:ext cx="246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Impurity partial pressures at Residual Gas Analyzer                                               </a:t>
            </a:r>
            <a:r>
              <a:rPr lang="en-US" sz="1600" b="1" i="1" dirty="0">
                <a:solidFill>
                  <a:srgbClr val="0000FF"/>
                </a:solidFill>
              </a:rPr>
              <a:t>with </a:t>
            </a:r>
            <a:r>
              <a:rPr lang="en-US" sz="1600" b="1" i="1" u="sng" dirty="0">
                <a:solidFill>
                  <a:srgbClr val="0000FF"/>
                </a:solidFill>
              </a:rPr>
              <a:t>cold internal traps</a:t>
            </a:r>
          </a:p>
          <a:p>
            <a:pPr algn="ctr"/>
            <a:r>
              <a:rPr lang="en-US" sz="1600" b="1" i="1" u="sng" dirty="0">
                <a:solidFill>
                  <a:srgbClr val="0000FF"/>
                </a:solidFill>
              </a:rPr>
              <a:t> = </a:t>
            </a:r>
            <a:r>
              <a:rPr lang="en-US" sz="2400" b="1" i="1" u="sng" dirty="0">
                <a:solidFill>
                  <a:srgbClr val="0000FF"/>
                </a:solidFill>
              </a:rPr>
              <a:t>18K.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43200" y="1219200"/>
            <a:ext cx="3657600" cy="3771215"/>
            <a:chOff x="2520696" y="1324660"/>
            <a:chExt cx="3657600" cy="377121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696" y="1702609"/>
              <a:ext cx="3657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2536089" y="1324660"/>
              <a:ext cx="3638550" cy="3771215"/>
              <a:chOff x="2536089" y="1324660"/>
              <a:chExt cx="3638550" cy="37712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089" y="3505200"/>
                <a:ext cx="3638550" cy="1590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 rot="16200000">
                <a:off x="2977559" y="2099038"/>
                <a:ext cx="11006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C00000"/>
                    </a:solidFill>
                  </a:rPr>
                  <a:t>Nitrogen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3315251" y="2230229"/>
                <a:ext cx="9223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C00000"/>
                    </a:solidFill>
                  </a:rPr>
                  <a:t>Oxygen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3561383" y="1813970"/>
                <a:ext cx="824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C00000"/>
                    </a:solidFill>
                  </a:rPr>
                  <a:t>water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4998780" y="1582921"/>
                <a:ext cx="824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C00000"/>
                    </a:solidFill>
                  </a:rPr>
                  <a:t>CO or N</a:t>
                </a:r>
                <a:r>
                  <a:rPr lang="en-US" sz="1400" b="1" i="1" baseline="-250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3527875" y="2971799"/>
                <a:ext cx="0" cy="1447801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785638" y="2971798"/>
                <a:ext cx="0" cy="1447801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060545" y="2971797"/>
                <a:ext cx="0" cy="1447801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388984" y="2971799"/>
                <a:ext cx="0" cy="1447801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920641" y="2971796"/>
                <a:ext cx="0" cy="1447801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6553202" y="2567226"/>
            <a:ext cx="2269840" cy="116955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Arial" pitchFamily="34" charset="0"/>
                <a:cs typeface="Arial" pitchFamily="34" charset="0"/>
              </a:rPr>
              <a:t>the N</a:t>
            </a:r>
            <a:r>
              <a:rPr lang="en-US" sz="1400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and CO peaks to </a:t>
            </a:r>
            <a:r>
              <a:rPr lang="en-US" sz="1400" b="1" i="1" u="sng" dirty="0">
                <a:latin typeface="Arial" pitchFamily="34" charset="0"/>
                <a:cs typeface="Arial" pitchFamily="34" charset="0"/>
              </a:rPr>
              <a:t>fall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by factors of 10,</a:t>
            </a:r>
          </a:p>
          <a:p>
            <a:pPr algn="ctr"/>
            <a:r>
              <a:rPr lang="en-US" sz="1400" b="1" i="1" dirty="0">
                <a:latin typeface="Arial" pitchFamily="34" charset="0"/>
                <a:cs typeface="Arial" pitchFamily="34" charset="0"/>
              </a:rPr>
              <a:t>and the water peaks     to </a:t>
            </a:r>
            <a:r>
              <a:rPr lang="en-US" sz="1400" b="1" i="1" u="sng" dirty="0">
                <a:latin typeface="Arial" pitchFamily="34" charset="0"/>
                <a:cs typeface="Arial" pitchFamily="34" charset="0"/>
              </a:rPr>
              <a:t>fall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by                    factors of 2.5.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025" y="5382834"/>
            <a:ext cx="730006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itchFamily="34" charset="0"/>
                <a:cs typeface="Arial" pitchFamily="34" charset="0"/>
              </a:rPr>
              <a:t>BUT Unfortunately, by themselves these 18K cryotraps              did </a:t>
            </a:r>
            <a:r>
              <a:rPr lang="en-US" sz="2000" b="1" i="1" u="sng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improve our GaAs in terms of zero-field mobility                                                                            in the years 2015 through 2018.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F20F1-DFFD-4BCD-B2CA-2E82878B1F14}"/>
              </a:ext>
            </a:extLst>
          </p:cNvPr>
          <p:cNvSpPr txBox="1"/>
          <p:nvPr/>
        </p:nvSpPr>
        <p:spPr>
          <a:xfrm>
            <a:off x="6541583" y="1975757"/>
            <a:ext cx="228145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Cooling the plates            to 18K causes: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7C8D37-1072-4FFB-98F8-6FA28628ED0A}"/>
              </a:ext>
            </a:extLst>
          </p:cNvPr>
          <p:cNvCxnSpPr/>
          <p:nvPr/>
        </p:nvCxnSpPr>
        <p:spPr>
          <a:xfrm>
            <a:off x="1981200" y="2697784"/>
            <a:ext cx="10668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CA5D21-8A36-48C6-B9D5-ADEBCAC35404}"/>
              </a:ext>
            </a:extLst>
          </p:cNvPr>
          <p:cNvCxnSpPr/>
          <p:nvPr/>
        </p:nvCxnSpPr>
        <p:spPr>
          <a:xfrm>
            <a:off x="1905000" y="4385611"/>
            <a:ext cx="10668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5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5C372-993D-4DB1-A2D7-E7EA306FFFB5}"/>
              </a:ext>
            </a:extLst>
          </p:cNvPr>
          <p:cNvSpPr txBox="1"/>
          <p:nvPr/>
        </p:nvSpPr>
        <p:spPr>
          <a:xfrm>
            <a:off x="448887" y="197703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To improve our quantum well mobility we needed to solve another issue: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8D79E-60EE-40A3-8DD3-F84B2399B668}"/>
              </a:ext>
            </a:extLst>
          </p:cNvPr>
          <p:cNvSpPr txBox="1"/>
          <p:nvPr/>
        </p:nvSpPr>
        <p:spPr>
          <a:xfrm>
            <a:off x="1143000" y="1524000"/>
            <a:ext cx="66294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C000"/>
                </a:solidFill>
              </a:rPr>
              <a:t>The insight was to finally understand                                                                                                 how the purity of the </a:t>
            </a:r>
            <a:r>
              <a:rPr lang="en-US" sz="2000" b="1" i="1" u="sng" dirty="0" err="1">
                <a:solidFill>
                  <a:srgbClr val="FFC000"/>
                </a:solidFill>
              </a:rPr>
              <a:t>AlGaAs</a:t>
            </a:r>
            <a:r>
              <a:rPr lang="en-US" sz="2000" b="1" i="1" dirty="0">
                <a:solidFill>
                  <a:srgbClr val="FFC000"/>
                </a:solidFill>
              </a:rPr>
              <a:t> </a:t>
            </a:r>
            <a:r>
              <a:rPr lang="en-US" sz="2000" b="1" i="1" u="sng" dirty="0">
                <a:solidFill>
                  <a:srgbClr val="FFC000"/>
                </a:solidFill>
              </a:rPr>
              <a:t>barriers</a:t>
            </a:r>
            <a:r>
              <a:rPr lang="en-US" sz="2000" b="1" i="1" dirty="0">
                <a:solidFill>
                  <a:srgbClr val="FFC000"/>
                </a:solidFill>
              </a:rPr>
              <a:t> near the                              quantum well relates to the electron-mobility of that well.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D389E-7231-4B27-B727-408390BBF3FB}"/>
              </a:ext>
            </a:extLst>
          </p:cNvPr>
          <p:cNvSpPr txBox="1"/>
          <p:nvPr/>
        </p:nvSpPr>
        <p:spPr>
          <a:xfrm>
            <a:off x="762000" y="3276600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 2017 our MBE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and its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gallium sources were clean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from their use in a previous growth campaign,                                                           </a:t>
            </a:r>
            <a:r>
              <a:rPr lang="en-US" b="1" i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 needed to install a </a:t>
            </a:r>
            <a:r>
              <a:rPr lang="en-US" b="1" i="1" u="sng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source of elemental aluminum</a:t>
            </a:r>
            <a:r>
              <a:rPr lang="en-US" b="1" i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that we suspected probably contained </a:t>
            </a:r>
            <a:r>
              <a:rPr lang="en-US" b="1" i="1" u="sng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en-US" b="1" i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1AEA6-384C-43B7-8817-36E93F22CFCE}"/>
              </a:ext>
            </a:extLst>
          </p:cNvPr>
          <p:cNvSpPr/>
          <p:nvPr/>
        </p:nvSpPr>
        <p:spPr>
          <a:xfrm>
            <a:off x="457200" y="5105400"/>
            <a:ext cx="82296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We used these ‘clean Ga’ and ‘dirty Al’ sources to make a series of  quantum wells,  and measured their mobilities versus                                                                                                  the thickness of an </a:t>
            </a:r>
            <a:r>
              <a:rPr lang="en-US" sz="2000" b="1" i="1" u="sng" dirty="0">
                <a:solidFill>
                  <a:srgbClr val="0000FF"/>
                </a:solidFill>
              </a:rPr>
              <a:t>optional</a:t>
            </a:r>
            <a:r>
              <a:rPr lang="en-US" sz="2000" b="1" i="1" dirty="0">
                <a:solidFill>
                  <a:srgbClr val="0000FF"/>
                </a:solidFill>
              </a:rPr>
              <a:t> lower </a:t>
            </a:r>
            <a:r>
              <a:rPr lang="en-US" sz="2000" b="1" i="1" dirty="0" err="1">
                <a:solidFill>
                  <a:srgbClr val="0000FF"/>
                </a:solidFill>
              </a:rPr>
              <a:t>AlGaAs</a:t>
            </a:r>
            <a:r>
              <a:rPr lang="en-US" sz="2000" b="1" i="1" dirty="0">
                <a:solidFill>
                  <a:srgbClr val="0000FF"/>
                </a:solidFill>
              </a:rPr>
              <a:t> barrier.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93392-7C5E-4A94-A8AD-DDB76C76FAC0}"/>
              </a:ext>
            </a:extLst>
          </p:cNvPr>
          <p:cNvSpPr txBox="1"/>
          <p:nvPr/>
        </p:nvSpPr>
        <p:spPr>
          <a:xfrm>
            <a:off x="381000" y="88856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We needed a set of innovations </a:t>
            </a:r>
            <a:r>
              <a:rPr lang="en-US" sz="2000" b="1" i="1" u="sng" dirty="0">
                <a:solidFill>
                  <a:srgbClr val="0000FF"/>
                </a:solidFill>
              </a:rPr>
              <a:t>to get a new insight</a:t>
            </a:r>
            <a:r>
              <a:rPr lang="en-US" sz="2000" b="1" i="1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521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898596-ED75-4DDF-9299-C785E7F677CF}"/>
              </a:ext>
            </a:extLst>
          </p:cNvPr>
          <p:cNvGrpSpPr/>
          <p:nvPr/>
        </p:nvGrpSpPr>
        <p:grpSpPr>
          <a:xfrm>
            <a:off x="152400" y="0"/>
            <a:ext cx="10290885" cy="6858000"/>
            <a:chOff x="377115" y="-152400"/>
            <a:chExt cx="10290885" cy="6858000"/>
          </a:xfrm>
        </p:grpSpPr>
        <p:sp>
          <p:nvSpPr>
            <p:cNvPr id="3" name="TextBox 2"/>
            <p:cNvSpPr txBox="1"/>
            <p:nvPr/>
          </p:nvSpPr>
          <p:spPr>
            <a:xfrm rot="16200000">
              <a:off x="-1760272" y="3138474"/>
              <a:ext cx="5457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Electron mobility  (millions  cm</a:t>
              </a:r>
              <a:r>
                <a:rPr lang="en-US" sz="2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/V sec)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600" y="6172200"/>
              <a:ext cx="685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Thickness of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AlGaAs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barrier below quantum well (nm) </a:t>
              </a:r>
            </a:p>
          </p:txBody>
        </p:sp>
        <p:pic>
          <p:nvPicPr>
            <p:cNvPr id="16386" name="Picture 2" descr="C:\Users\PL\AppData\Local\Microsoft\Windows\Temporary Internet Files\Content.Outlook\S5UTATCL\gramila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15" y="-152400"/>
              <a:ext cx="8933666" cy="685800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1450571" y="3138475"/>
              <a:ext cx="5457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Electron mobility  (million cm</a:t>
              </a:r>
              <a:r>
                <a:rPr lang="en-US" sz="2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/V sec)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7798" y="6039734"/>
              <a:ext cx="685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Thickness of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AlGaAs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barrier below quantum well (nm)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591800" y="609601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7" name="TextBox 16406"/>
            <p:cNvSpPr txBox="1"/>
            <p:nvPr/>
          </p:nvSpPr>
          <p:spPr>
            <a:xfrm rot="20230584">
              <a:off x="5256285" y="3641938"/>
              <a:ext cx="85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60nm</a:t>
              </a:r>
            </a:p>
            <a:p>
              <a:r>
                <a:rPr lang="en-US" sz="1600" b="1" i="1" dirty="0" err="1"/>
                <a:t>AlGaAs</a:t>
              </a:r>
              <a:endParaRPr lang="en-US" sz="1600" b="1" i="1" dirty="0"/>
            </a:p>
          </p:txBody>
        </p:sp>
        <p:sp>
          <p:nvSpPr>
            <p:cNvPr id="63" name="TextBox 62"/>
            <p:cNvSpPr txBox="1"/>
            <p:nvPr/>
          </p:nvSpPr>
          <p:spPr>
            <a:xfrm rot="20074252">
              <a:off x="4059912" y="2061079"/>
              <a:ext cx="872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10nm</a:t>
              </a:r>
              <a:r>
                <a:rPr lang="en-US" b="1" i="1" dirty="0"/>
                <a:t> </a:t>
              </a:r>
              <a:r>
                <a:rPr lang="en-US" b="1" i="1" dirty="0" err="1"/>
                <a:t>AlGaAs</a:t>
              </a:r>
              <a:endParaRPr lang="en-US" b="1" i="1" dirty="0"/>
            </a:p>
          </p:txBody>
        </p:sp>
        <p:pic>
          <p:nvPicPr>
            <p:cNvPr id="16410" name="Picture 164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489" y="1219200"/>
              <a:ext cx="1683409" cy="976377"/>
            </a:xfrm>
            <a:prstGeom prst="rect">
              <a:avLst/>
            </a:prstGeom>
          </p:spPr>
        </p:pic>
        <p:cxnSp>
          <p:nvCxnSpPr>
            <p:cNvPr id="16412" name="Straight Arrow Connector 16411"/>
            <p:cNvCxnSpPr/>
            <p:nvPr/>
          </p:nvCxnSpPr>
          <p:spPr>
            <a:xfrm flipH="1">
              <a:off x="2209800" y="2195577"/>
              <a:ext cx="609601" cy="39522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2402668" y="3505200"/>
              <a:ext cx="1026332" cy="26036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3276601" y="4877551"/>
              <a:ext cx="1295399" cy="7544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8393" y="2619998"/>
              <a:ext cx="1831948" cy="102179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4085738"/>
              <a:ext cx="1865538" cy="1072989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3885A4-05CD-4543-9EF8-0EF141982319}"/>
                </a:ext>
              </a:extLst>
            </p:cNvPr>
            <p:cNvCxnSpPr>
              <a:cxnSpLocks/>
            </p:cNvCxnSpPr>
            <p:nvPr/>
          </p:nvCxnSpPr>
          <p:spPr>
            <a:xfrm>
              <a:off x="1981200" y="5334000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9ADCB5-4076-4BFF-9122-1598CBF40EA0}"/>
                </a:ext>
              </a:extLst>
            </p:cNvPr>
            <p:cNvGrpSpPr/>
            <p:nvPr/>
          </p:nvGrpSpPr>
          <p:grpSpPr>
            <a:xfrm>
              <a:off x="4705448" y="3758053"/>
              <a:ext cx="276999" cy="1036854"/>
              <a:chOff x="6855927" y="1016475"/>
              <a:chExt cx="276999" cy="103685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C62CFD-E3D1-4A1C-BE82-6F78A846050F}"/>
                  </a:ext>
                </a:extLst>
              </p:cNvPr>
              <p:cNvSpPr txBox="1"/>
              <p:nvPr/>
            </p:nvSpPr>
            <p:spPr>
              <a:xfrm rot="16200000">
                <a:off x="6486903" y="1385499"/>
                <a:ext cx="1015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rgbClr val="7030A0"/>
                    </a:solidFill>
                  </a:rPr>
                  <a:t>Si-dopant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815FC54-7758-47AB-9466-E6AE3605D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4427" y="1864404"/>
                <a:ext cx="0" cy="188925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9B10C-22F5-485A-A9EA-2EC6A5EC7026}"/>
                </a:ext>
              </a:extLst>
            </p:cNvPr>
            <p:cNvGrpSpPr/>
            <p:nvPr/>
          </p:nvGrpSpPr>
          <p:grpSpPr>
            <a:xfrm>
              <a:off x="3653725" y="2238998"/>
              <a:ext cx="276999" cy="1036854"/>
              <a:chOff x="6855927" y="1016475"/>
              <a:chExt cx="276999" cy="10368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7D3C32-591B-468A-86B4-512A3FC4ADCB}"/>
                  </a:ext>
                </a:extLst>
              </p:cNvPr>
              <p:cNvSpPr txBox="1"/>
              <p:nvPr/>
            </p:nvSpPr>
            <p:spPr>
              <a:xfrm rot="16200000">
                <a:off x="6486903" y="1385499"/>
                <a:ext cx="1015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rgbClr val="7030A0"/>
                    </a:solidFill>
                  </a:rPr>
                  <a:t>Si-dopant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EC2192D-02FB-4BA2-B01B-FBD8AC0B4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4427" y="1864404"/>
                <a:ext cx="0" cy="188925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D7646E0-8FC9-442F-9846-66D19A9ED307}"/>
                </a:ext>
              </a:extLst>
            </p:cNvPr>
            <p:cNvGrpSpPr/>
            <p:nvPr/>
          </p:nvGrpSpPr>
          <p:grpSpPr>
            <a:xfrm>
              <a:off x="2667520" y="782573"/>
              <a:ext cx="276999" cy="1036854"/>
              <a:chOff x="6855927" y="1016475"/>
              <a:chExt cx="276999" cy="103685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A96A0C-AFC2-44D7-841F-AEDCE41DFB00}"/>
                  </a:ext>
                </a:extLst>
              </p:cNvPr>
              <p:cNvSpPr txBox="1"/>
              <p:nvPr/>
            </p:nvSpPr>
            <p:spPr>
              <a:xfrm rot="16200000">
                <a:off x="6486903" y="1385499"/>
                <a:ext cx="1015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rgbClr val="7030A0"/>
                    </a:solidFill>
                  </a:rPr>
                  <a:t>Si-dopant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E7697F-2CC8-402B-84DF-DFC8A60484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4427" y="1864404"/>
                <a:ext cx="0" cy="188925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27340F-35AF-454C-B375-199951E2DB7A}"/>
                </a:ext>
              </a:extLst>
            </p:cNvPr>
            <p:cNvSpPr txBox="1"/>
            <p:nvPr/>
          </p:nvSpPr>
          <p:spPr>
            <a:xfrm>
              <a:off x="3689285" y="884134"/>
              <a:ext cx="4460230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If we </a:t>
              </a:r>
              <a:r>
                <a:rPr lang="en-US" sz="1400" b="1" i="1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omited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the optional lower barrier                                       we saw </a:t>
              </a:r>
              <a:r>
                <a:rPr lang="en-US" sz="1400" b="1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9 million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2D-mobility.</a:t>
              </a:r>
              <a:r>
                <a:rPr lang="en-US" sz="1400" b="1" i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was an </a:t>
              </a:r>
              <a:r>
                <a:rPr lang="en-US" sz="1400" b="1" i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excellent result</a:t>
              </a:r>
              <a:r>
                <a:rPr lang="en-US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a new Al-charge.</a:t>
              </a:r>
              <a:r>
                <a:rPr lang="en-US" sz="1400" b="1" i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E8B467-CF0A-489B-BEEF-ED3E4E1246EA}"/>
                </a:ext>
              </a:extLst>
            </p:cNvPr>
            <p:cNvSpPr txBox="1"/>
            <p:nvPr/>
          </p:nvSpPr>
          <p:spPr>
            <a:xfrm>
              <a:off x="6207403" y="3618427"/>
              <a:ext cx="2523241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But if our lower barrier was 60nm thick, we saw                       only </a:t>
              </a:r>
              <a:r>
                <a:rPr lang="en-US" sz="1400" b="1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1 million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-mobility.</a:t>
              </a:r>
            </a:p>
            <a:p>
              <a:pPr algn="ctr"/>
              <a:r>
                <a:rPr lang="en-US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result is quite </a:t>
              </a:r>
              <a:r>
                <a:rPr lang="en-US" sz="1400" b="1" i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poor</a:t>
              </a:r>
              <a:r>
                <a:rPr lang="en-US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53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760272" y="3138474"/>
            <a:ext cx="54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Electron mobility  (millions  cm</a:t>
            </a:r>
            <a:r>
              <a:rPr lang="en-US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/V sec)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172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Thickness of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barrier below quantum well (nm) </a:t>
            </a:r>
          </a:p>
        </p:txBody>
      </p:sp>
      <p:pic>
        <p:nvPicPr>
          <p:cNvPr id="16386" name="Picture 2" descr="C:\Users\PL\AppData\Local\Microsoft\Windows\Temporary Internet Files\Content.Outlook\S5UTATCL\gramil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90471"/>
            <a:ext cx="8933666" cy="6858000"/>
          </a:xfrm>
          <a:prstGeom prst="rect">
            <a:avLst/>
          </a:prstGeom>
          <a:solidFill>
            <a:schemeClr val="tx1"/>
          </a:solidFill>
          <a:ln>
            <a:noFill/>
            <a:prstDash val="dash"/>
          </a:ln>
        </p:spPr>
      </p:pic>
      <p:sp>
        <p:nvSpPr>
          <p:cNvPr id="6" name="TextBox 5"/>
          <p:cNvSpPr txBox="1"/>
          <p:nvPr/>
        </p:nvSpPr>
        <p:spPr>
          <a:xfrm rot="16200000">
            <a:off x="-1435180" y="2948017"/>
            <a:ext cx="54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Electron mobility  (million cm</a:t>
            </a:r>
            <a:r>
              <a:rPr lang="en-US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/V sec)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2100" y="60649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Thickness of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barrier below quantum well (nm)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591800" y="609601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16406"/>
          <p:cNvSpPr txBox="1"/>
          <p:nvPr/>
        </p:nvSpPr>
        <p:spPr>
          <a:xfrm rot="20230584">
            <a:off x="5361554" y="3895238"/>
            <a:ext cx="781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60nm</a:t>
            </a:r>
          </a:p>
        </p:txBody>
      </p:sp>
      <p:sp>
        <p:nvSpPr>
          <p:cNvPr id="63" name="TextBox 62"/>
          <p:cNvSpPr txBox="1"/>
          <p:nvPr/>
        </p:nvSpPr>
        <p:spPr>
          <a:xfrm rot="20074252">
            <a:off x="4053592" y="2434738"/>
            <a:ext cx="7815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10nm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2519735" y="3532313"/>
            <a:ext cx="1026332" cy="26036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76601" y="4877551"/>
            <a:ext cx="1295399" cy="7544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93" y="2619998"/>
            <a:ext cx="1831948" cy="1021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85738"/>
            <a:ext cx="1865538" cy="1072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904636"/>
            <a:ext cx="312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Especially notice that                                                   </a:t>
            </a:r>
            <a:r>
              <a:rPr lang="en-US" sz="1600" b="1" i="1" dirty="0">
                <a:solidFill>
                  <a:srgbClr val="0000FF"/>
                </a:solidFill>
              </a:rPr>
              <a:t>as the </a:t>
            </a:r>
            <a:r>
              <a:rPr lang="en-US" sz="1600" b="1" i="1" u="sng" dirty="0">
                <a:solidFill>
                  <a:srgbClr val="0000FF"/>
                </a:solidFill>
              </a:rPr>
              <a:t>thickness</a:t>
            </a:r>
            <a:r>
              <a:rPr lang="en-US" sz="1600" b="1" i="1" dirty="0">
                <a:solidFill>
                  <a:srgbClr val="0000FF"/>
                </a:solidFill>
              </a:rPr>
              <a:t> of the lower </a:t>
            </a:r>
            <a:r>
              <a:rPr lang="en-US" sz="1600" b="1" i="1" dirty="0" err="1">
                <a:solidFill>
                  <a:srgbClr val="0000FF"/>
                </a:solidFill>
              </a:rPr>
              <a:t>AlGaAs</a:t>
            </a:r>
            <a:r>
              <a:rPr lang="en-US" sz="1600" b="1" i="1" dirty="0">
                <a:solidFill>
                  <a:srgbClr val="0000FF"/>
                </a:solidFill>
              </a:rPr>
              <a:t> barrier increased</a:t>
            </a:r>
            <a:r>
              <a:rPr lang="en-US" sz="1600" i="1" dirty="0">
                <a:solidFill>
                  <a:srgbClr val="0000FF"/>
                </a:solidFill>
              </a:rPr>
              <a:t>,                                    </a:t>
            </a:r>
            <a:r>
              <a:rPr lang="en-US" sz="1600" b="1" i="1" dirty="0"/>
              <a:t>the Q-well mobility                           </a:t>
            </a:r>
            <a:r>
              <a:rPr lang="en-US" sz="1600" b="1" i="1" u="sng" dirty="0"/>
              <a:t>continued</a:t>
            </a:r>
            <a:r>
              <a:rPr lang="en-US" sz="1600" b="1" i="1" dirty="0"/>
              <a:t> </a:t>
            </a:r>
            <a:r>
              <a:rPr lang="en-US" sz="1600" b="1" i="1" u="sng" dirty="0"/>
              <a:t>to</a:t>
            </a:r>
            <a:r>
              <a:rPr lang="en-US" sz="1600" b="1" i="1" dirty="0"/>
              <a:t> </a:t>
            </a:r>
            <a:r>
              <a:rPr lang="en-US" sz="1600" b="1" i="1" u="sng" dirty="0"/>
              <a:t>fall</a:t>
            </a:r>
            <a:r>
              <a:rPr lang="en-US" sz="1600" b="1" i="1" dirty="0"/>
              <a:t>.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Why would </a:t>
            </a:r>
            <a:r>
              <a:rPr lang="en-US" sz="1600" b="1" i="1" u="sng" dirty="0">
                <a:solidFill>
                  <a:srgbClr val="C00000"/>
                </a:solidFill>
              </a:rPr>
              <a:t>this</a:t>
            </a:r>
            <a:r>
              <a:rPr lang="en-US" sz="1600" b="1" i="1" dirty="0">
                <a:solidFill>
                  <a:srgbClr val="C00000"/>
                </a:solidFill>
              </a:rPr>
              <a:t> happen?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3885A4-05CD-4543-9EF8-0EF141982319}"/>
              </a:ext>
            </a:extLst>
          </p:cNvPr>
          <p:cNvCxnSpPr>
            <a:cxnSpLocks/>
          </p:cNvCxnSpPr>
          <p:nvPr/>
        </p:nvCxnSpPr>
        <p:spPr>
          <a:xfrm>
            <a:off x="1981200" y="5334000"/>
            <a:ext cx="6019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22B6C0-A17F-4F84-8FA9-14AF2C981B1F}"/>
              </a:ext>
            </a:extLst>
          </p:cNvPr>
          <p:cNvCxnSpPr>
            <a:cxnSpLocks/>
          </p:cNvCxnSpPr>
          <p:nvPr/>
        </p:nvCxnSpPr>
        <p:spPr>
          <a:xfrm flipH="1">
            <a:off x="4769163" y="3641795"/>
            <a:ext cx="1471212" cy="0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C57057-0192-4C03-854E-F24897006124}"/>
              </a:ext>
            </a:extLst>
          </p:cNvPr>
          <p:cNvSpPr txBox="1"/>
          <p:nvPr/>
        </p:nvSpPr>
        <p:spPr>
          <a:xfrm>
            <a:off x="6240375" y="3033464"/>
            <a:ext cx="2714310" cy="861774"/>
          </a:xfrm>
          <a:prstGeom prst="rect">
            <a:avLst/>
          </a:prstGeom>
          <a:solidFill>
            <a:schemeClr val="tx1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  </a:t>
            </a:r>
            <a:r>
              <a:rPr lang="en-US" sz="1600" b="1" i="1" dirty="0">
                <a:solidFill>
                  <a:srgbClr val="FFC000"/>
                </a:solidFill>
              </a:rPr>
              <a:t>the direction of MBE-growth       is </a:t>
            </a:r>
            <a:r>
              <a:rPr lang="en-US" sz="1600" b="1" i="1" u="sng" dirty="0">
                <a:solidFill>
                  <a:srgbClr val="FFC000"/>
                </a:solidFill>
              </a:rPr>
              <a:t>from</a:t>
            </a:r>
            <a:r>
              <a:rPr lang="en-US" sz="1600" b="1" i="1" dirty="0">
                <a:solidFill>
                  <a:srgbClr val="FFC000"/>
                </a:solidFill>
              </a:rPr>
              <a:t> the lower barrier                        </a:t>
            </a:r>
            <a:r>
              <a:rPr lang="en-US" sz="1600" b="1" i="1" u="sng" dirty="0">
                <a:solidFill>
                  <a:srgbClr val="FFC000"/>
                </a:solidFill>
              </a:rPr>
              <a:t>toward</a:t>
            </a:r>
            <a:r>
              <a:rPr lang="en-US" sz="1600" b="1" i="1" dirty="0">
                <a:solidFill>
                  <a:srgbClr val="FFC000"/>
                </a:solidFill>
              </a:rPr>
              <a:t> the quantum well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2D1F9-F157-4077-834E-19E141476BF2}"/>
              </a:ext>
            </a:extLst>
          </p:cNvPr>
          <p:cNvSpPr txBox="1"/>
          <p:nvPr/>
        </p:nvSpPr>
        <p:spPr>
          <a:xfrm>
            <a:off x="6204447" y="2688300"/>
            <a:ext cx="221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As a clue remember:</a:t>
            </a:r>
          </a:p>
        </p:txBody>
      </p:sp>
    </p:spTree>
    <p:extLst>
      <p:ext uri="{BB962C8B-B14F-4D97-AF65-F5344CB8AC3E}">
        <p14:creationId xmlns:p14="http://schemas.microsoft.com/office/powerpoint/2010/main" val="286244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2971800" y="2345460"/>
            <a:ext cx="2286000" cy="131089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148833" y="-2867"/>
            <a:chExt cx="8933666" cy="6858000"/>
          </a:xfrm>
        </p:grpSpPr>
        <p:pic>
          <p:nvPicPr>
            <p:cNvPr id="17410" name="Picture 2" descr="C:\Users\PL\AppData\Local\Microsoft\Windows\Temporary Internet Files\Content.Outlook\S5UTATCL\gramila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3" y="-2867"/>
              <a:ext cx="893366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1699435" y="2986074"/>
              <a:ext cx="54578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Electron mobility  (million cm</a:t>
              </a:r>
              <a:r>
                <a:rPr lang="en-US" sz="20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/V sec)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5400" y="6067457"/>
              <a:ext cx="685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Thickness of </a:t>
              </a:r>
              <a:r>
                <a:rPr lang="en-US" sz="2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AlGaAs</a:t>
              </a:r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barrier below quantum well (nm)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63433" y="1299078"/>
              <a:ext cx="5283200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As the newly filled Al-cell was exercised, things got better.                                          </a:t>
              </a:r>
              <a:r>
                <a:rPr lang="en-US" sz="14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Baking the</a:t>
              </a:r>
              <a:r>
                <a:rPr lang="en-US" sz="1400" b="1" i="1" u="sng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Al-cell offline for 200 hours</a:t>
              </a:r>
              <a:r>
                <a:rPr lang="en-US" sz="1400" b="1" i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i="1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its run-temperature,                                         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caused the 60nm-lower-barrier mobility                                            </a:t>
              </a:r>
              <a:r>
                <a: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 rise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from 1 million to 5.5 million.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41B901-AC9B-4384-98FF-4AE93043FABF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5360137"/>
              <a:ext cx="6019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9BFF47-869B-4B02-86E8-49D998AF9573}"/>
              </a:ext>
            </a:extLst>
          </p:cNvPr>
          <p:cNvCxnSpPr/>
          <p:nvPr/>
        </p:nvCxnSpPr>
        <p:spPr>
          <a:xfrm flipV="1">
            <a:off x="2858730" y="4038600"/>
            <a:ext cx="0" cy="8382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EF59D2-86F3-4A15-B687-FDDF4FCC5FB4}"/>
              </a:ext>
            </a:extLst>
          </p:cNvPr>
          <p:cNvCxnSpPr>
            <a:cxnSpLocks/>
          </p:cNvCxnSpPr>
          <p:nvPr/>
        </p:nvCxnSpPr>
        <p:spPr>
          <a:xfrm flipH="1">
            <a:off x="3200400" y="2319044"/>
            <a:ext cx="2585446" cy="204462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5E791FA-9912-4396-BFA3-61F4A2F9267A}"/>
              </a:ext>
            </a:extLst>
          </p:cNvPr>
          <p:cNvSpPr/>
          <p:nvPr/>
        </p:nvSpPr>
        <p:spPr>
          <a:xfrm>
            <a:off x="2974269" y="3704818"/>
            <a:ext cx="226131" cy="1317702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1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L\AppData\Local\Microsoft\Windows\Temporary Internet Files\Content.Outlook\S5UTATCL\Grami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" y="-37592"/>
            <a:ext cx="9143999" cy="7019464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</p:pic>
      <p:sp>
        <p:nvSpPr>
          <p:cNvPr id="3" name="TextBox 2"/>
          <p:cNvSpPr txBox="1"/>
          <p:nvPr/>
        </p:nvSpPr>
        <p:spPr>
          <a:xfrm rot="16200000">
            <a:off x="-1760272" y="3138474"/>
            <a:ext cx="54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Electron mobility  (million cm</a:t>
            </a:r>
            <a:r>
              <a:rPr lang="en-US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/V sec)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172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Thickness of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barrier below quantum well (nm)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1284913"/>
            <a:ext cx="41148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4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125 </a:t>
            </a:r>
            <a:r>
              <a:rPr lang="en-US" sz="14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en-US" sz="14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Al cell                   at +40°C above its run temperature     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cleans the lower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barrier more.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572000" y="1981200"/>
            <a:ext cx="1066800" cy="1270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1EFD14-00D8-4682-B26F-8232A5A623A5}"/>
              </a:ext>
            </a:extLst>
          </p:cNvPr>
          <p:cNvCxnSpPr>
            <a:cxnSpLocks/>
          </p:cNvCxnSpPr>
          <p:nvPr/>
        </p:nvCxnSpPr>
        <p:spPr>
          <a:xfrm>
            <a:off x="1730991" y="5562600"/>
            <a:ext cx="6019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8092A0-56FF-4053-9923-1A39FA732EC5}"/>
              </a:ext>
            </a:extLst>
          </p:cNvPr>
          <p:cNvCxnSpPr/>
          <p:nvPr/>
        </p:nvCxnSpPr>
        <p:spPr>
          <a:xfrm flipV="1">
            <a:off x="2811780" y="4191000"/>
            <a:ext cx="0" cy="8382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17D265-902F-4594-BA12-C29F0CE1A1A2}"/>
              </a:ext>
            </a:extLst>
          </p:cNvPr>
          <p:cNvCxnSpPr>
            <a:cxnSpLocks/>
          </p:cNvCxnSpPr>
          <p:nvPr/>
        </p:nvCxnSpPr>
        <p:spPr>
          <a:xfrm flipH="1" flipV="1">
            <a:off x="2811780" y="2438400"/>
            <a:ext cx="7620" cy="12954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4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L\AppData\Local\Microsoft\Windows\Temporary Internet Files\Content.Outlook\S5UTATCL\Gramila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" y="-152400"/>
            <a:ext cx="9143999" cy="70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760272" y="3138474"/>
            <a:ext cx="54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Electron mobility  (million cm</a:t>
            </a:r>
            <a:r>
              <a:rPr lang="en-US" sz="2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/V sec)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6172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Thickness of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barrier below quantum well (nm) </a:t>
            </a:r>
          </a:p>
        </p:txBody>
      </p:sp>
      <p:sp>
        <p:nvSpPr>
          <p:cNvPr id="8" name="Oval 7"/>
          <p:cNvSpPr/>
          <p:nvPr/>
        </p:nvSpPr>
        <p:spPr>
          <a:xfrm>
            <a:off x="-914400" y="1920902"/>
            <a:ext cx="152400" cy="1364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7" idx="5"/>
            <a:endCxn id="18" idx="1"/>
          </p:cNvCxnSpPr>
          <p:nvPr/>
        </p:nvCxnSpPr>
        <p:spPr>
          <a:xfrm>
            <a:off x="6759482" y="3164508"/>
            <a:ext cx="882836" cy="1983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5"/>
            <a:endCxn id="20" idx="1"/>
          </p:cNvCxnSpPr>
          <p:nvPr/>
        </p:nvCxnSpPr>
        <p:spPr>
          <a:xfrm>
            <a:off x="4607681" y="2223051"/>
            <a:ext cx="1410687" cy="540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0" y="5127540"/>
            <a:ext cx="152400" cy="1364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77599" y="2106543"/>
            <a:ext cx="152400" cy="1364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96050" y="2743338"/>
            <a:ext cx="152400" cy="1364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44655" y="915671"/>
            <a:ext cx="33528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90 hour bake of the Al cell                                                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+80°C above its run temperature     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continues the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cleanup. 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6513195" y="1632470"/>
            <a:ext cx="665749" cy="13188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52600" y="1561988"/>
            <a:ext cx="152400" cy="1364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9" idx="2"/>
          </p:cNvCxnSpPr>
          <p:nvPr/>
        </p:nvCxnSpPr>
        <p:spPr>
          <a:xfrm flipV="1">
            <a:off x="2018731" y="2174792"/>
            <a:ext cx="2458868" cy="108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42531" y="2228246"/>
            <a:ext cx="152400" cy="1364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3048000"/>
            <a:ext cx="152400" cy="1364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6"/>
            <a:endCxn id="17" idx="1"/>
          </p:cNvCxnSpPr>
          <p:nvPr/>
        </p:nvCxnSpPr>
        <p:spPr>
          <a:xfrm>
            <a:off x="6148450" y="2811587"/>
            <a:ext cx="503268" cy="2564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4"/>
          </p:cNvCxnSpPr>
          <p:nvPr/>
        </p:nvCxnSpPr>
        <p:spPr>
          <a:xfrm>
            <a:off x="1828800" y="1698486"/>
            <a:ext cx="189931" cy="524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A9A27B-94B8-4AD0-A54E-421364E24FD1}"/>
              </a:ext>
            </a:extLst>
          </p:cNvPr>
          <p:cNvCxnSpPr>
            <a:cxnSpLocks/>
          </p:cNvCxnSpPr>
          <p:nvPr/>
        </p:nvCxnSpPr>
        <p:spPr>
          <a:xfrm>
            <a:off x="1759873" y="5527160"/>
            <a:ext cx="6019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5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These experiments show: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GaAs Q-well becomes </a:t>
            </a:r>
            <a:r>
              <a:rPr lang="en-US" sz="2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contaminated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by impurities from the </a:t>
            </a:r>
            <a:r>
              <a:rPr lang="en-US" sz="20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barrier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located underneath it.</a:t>
            </a:r>
          </a:p>
          <a:p>
            <a:pPr marL="457200" indent="-457200">
              <a:buFont typeface="+mj-lt"/>
              <a:buAutoNum type="arabicPeriod"/>
            </a:pP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US" sz="20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lower barrier </a:t>
            </a:r>
            <a:r>
              <a:rPr lang="en-US" sz="20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mobility falls rapidly,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suggesting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impurities are </a:t>
            </a:r>
            <a:r>
              <a:rPr lang="en-US" sz="2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the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toward the GaAs Q-well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 offline bake of </a:t>
            </a:r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the Al-cell reduces the mobility fall-off, 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implying </a:t>
            </a:r>
            <a:r>
              <a:rPr lang="en-US" sz="2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Al-cell impurities 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causing the effect.</a:t>
            </a:r>
          </a:p>
        </p:txBody>
      </p:sp>
    </p:spTree>
    <p:extLst>
      <p:ext uri="{BB962C8B-B14F-4D97-AF65-F5344CB8AC3E}">
        <p14:creationId xmlns:p14="http://schemas.microsoft.com/office/powerpoint/2010/main" val="195281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459706-F662-423A-B932-92F6FA506ADF}"/>
              </a:ext>
            </a:extLst>
          </p:cNvPr>
          <p:cNvSpPr/>
          <p:nvPr/>
        </p:nvSpPr>
        <p:spPr>
          <a:xfrm>
            <a:off x="1371600" y="1295400"/>
            <a:ext cx="7139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outgas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Al-cell, and 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with Al-atoms          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growing </a:t>
            </a:r>
            <a:r>
              <a:rPr lang="en-US" b="1" i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causing it to become impurity-contaminated.</a:t>
            </a:r>
          </a:p>
          <a:p>
            <a:pPr marL="342900" indent="-342900">
              <a:buFont typeface="+mj-lt"/>
              <a:buAutoNum type="arabicPeriod"/>
            </a:pPr>
            <a:endParaRPr lang="en-US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 </a:t>
            </a:r>
            <a:r>
              <a:rPr lang="en-US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 for lattice-sites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the more aggressive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atoms.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This causes the impurities to </a:t>
            </a:r>
            <a:r>
              <a:rPr lang="en-US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incorporation in the </a:t>
            </a:r>
            <a:r>
              <a:rPr lang="en-US" i="1" u="sng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lattice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 to Al or Ga.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is </a:t>
            </a: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net 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impurity-drift</a:t>
            </a: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direction of MBE-growth</a:t>
            </a:r>
            <a:r>
              <a:rPr lang="en-US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                               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This effect is called MBE-Surface-Segregation.</a:t>
            </a:r>
          </a:p>
          <a:p>
            <a:pPr marL="342900" indent="-342900">
              <a:buFont typeface="+mj-lt"/>
              <a:buAutoNum type="arabicPeriod"/>
            </a:pPr>
            <a:endParaRPr lang="en-US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</a:t>
            </a:r>
            <a:r>
              <a:rPr 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 is complete, growth of GaAs begins, and the 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impurities compete for lattice sites 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Ga atoms.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They thus incorporate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more readily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the GaAs channel                             where they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strongly degrade the mobility.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9134-0592-40FD-9D4D-75E2CA86E63A}"/>
              </a:ext>
            </a:extLst>
          </p:cNvPr>
          <p:cNvSpPr txBox="1"/>
          <p:nvPr/>
        </p:nvSpPr>
        <p:spPr>
          <a:xfrm>
            <a:off x="709352" y="460058"/>
            <a:ext cx="780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Proposed MBE Surface-Segregation </a:t>
            </a:r>
            <a:r>
              <a:rPr lang="en-US" sz="2000" b="1" i="1" dirty="0"/>
              <a:t>model of the effect: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75161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Secondary Ion Mass Spectrometry </a:t>
            </a:r>
            <a:r>
              <a:rPr lang="en-US" i="1" dirty="0">
                <a:solidFill>
                  <a:srgbClr val="C00000"/>
                </a:solidFill>
              </a:rPr>
              <a:t>(SIMS) and </a:t>
            </a:r>
            <a:r>
              <a:rPr lang="en-US" b="1" i="1" dirty="0" err="1">
                <a:solidFill>
                  <a:srgbClr val="C00000"/>
                </a:solidFill>
              </a:rPr>
              <a:t>Superlattice</a:t>
            </a:r>
            <a:r>
              <a:rPr lang="en-US" b="1" i="1" dirty="0">
                <a:solidFill>
                  <a:srgbClr val="C00000"/>
                </a:solidFill>
              </a:rPr>
              <a:t> barrier experiments </a:t>
            </a:r>
            <a:r>
              <a:rPr lang="en-US" i="1" dirty="0">
                <a:solidFill>
                  <a:srgbClr val="C00000"/>
                </a:solidFill>
              </a:rPr>
              <a:t>both support this Surface-Segregation model.</a:t>
            </a:r>
          </a:p>
        </p:txBody>
      </p:sp>
    </p:spTree>
    <p:extLst>
      <p:ext uri="{BB962C8B-B14F-4D97-AF65-F5344CB8AC3E}">
        <p14:creationId xmlns:p14="http://schemas.microsoft.com/office/powerpoint/2010/main" val="177633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50289-9F83-41A2-90EE-22D58A94D396}"/>
              </a:ext>
            </a:extLst>
          </p:cNvPr>
          <p:cNvSpPr txBox="1"/>
          <p:nvPr/>
        </p:nvSpPr>
        <p:spPr>
          <a:xfrm>
            <a:off x="533400" y="523426"/>
            <a:ext cx="807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6600"/>
                </a:solidFill>
              </a:rPr>
              <a:t>I first interacted with </a:t>
            </a:r>
            <a:r>
              <a:rPr lang="en-US" sz="2000" b="1" i="1" u="sng" dirty="0">
                <a:solidFill>
                  <a:srgbClr val="006600"/>
                </a:solidFill>
              </a:rPr>
              <a:t>Art </a:t>
            </a:r>
            <a:r>
              <a:rPr lang="en-US" sz="2000" b="1" i="1" u="sng" dirty="0" err="1">
                <a:solidFill>
                  <a:srgbClr val="006600"/>
                </a:solidFill>
              </a:rPr>
              <a:t>Gossard</a:t>
            </a:r>
            <a:r>
              <a:rPr lang="en-US" sz="2000" b="1" i="1" dirty="0">
                <a:solidFill>
                  <a:srgbClr val="006600"/>
                </a:solidFill>
              </a:rPr>
              <a:t> in May 1987.                                                                                                    </a:t>
            </a:r>
            <a:r>
              <a:rPr lang="en-US" sz="1600" b="1" i="1" dirty="0"/>
              <a:t>We were both Members of Technical Staff at Bell Labs in Murray Hill, NJ.</a:t>
            </a:r>
          </a:p>
          <a:p>
            <a:pPr algn="ctr"/>
            <a:r>
              <a:rPr lang="en-US" b="1" i="1" dirty="0"/>
              <a:t>  </a:t>
            </a:r>
          </a:p>
          <a:p>
            <a:pPr algn="ctr"/>
            <a:r>
              <a:rPr lang="en-US" sz="2000" b="1" i="1" dirty="0"/>
              <a:t>Art had just accepted a faculty position at UC-Santa Barbara.                            </a:t>
            </a:r>
            <a:r>
              <a:rPr lang="en-US" sz="2000" b="1" i="1" dirty="0">
                <a:solidFill>
                  <a:srgbClr val="0000FF"/>
                </a:solidFill>
              </a:rPr>
              <a:t>H</a:t>
            </a:r>
            <a:r>
              <a:rPr lang="en-US" b="1" i="1" dirty="0">
                <a:solidFill>
                  <a:srgbClr val="0000FF"/>
                </a:solidFill>
              </a:rPr>
              <a:t>e had recently achieved a</a:t>
            </a:r>
            <a:r>
              <a:rPr lang="en-US" b="1" i="1" dirty="0">
                <a:solidFill>
                  <a:srgbClr val="C00000"/>
                </a:solidFill>
              </a:rPr>
              <a:t> new world-record mobility for electrons</a:t>
            </a:r>
            <a:r>
              <a:rPr lang="en-US" b="1" i="1" dirty="0">
                <a:solidFill>
                  <a:srgbClr val="0000FF"/>
                </a:solidFill>
              </a:rPr>
              <a:t>                                           in a GaAs Quantum well </a:t>
            </a:r>
            <a:r>
              <a:rPr lang="en-US" b="1" i="1" dirty="0">
                <a:solidFill>
                  <a:srgbClr val="C00000"/>
                </a:solidFill>
              </a:rPr>
              <a:t>at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C00000"/>
                </a:solidFill>
              </a:rPr>
              <a:t>5 million cm</a:t>
            </a:r>
            <a:r>
              <a:rPr lang="en-US" b="1" i="1" u="sng" baseline="30000" dirty="0">
                <a:solidFill>
                  <a:srgbClr val="C00000"/>
                </a:solidFill>
              </a:rPr>
              <a:t>2</a:t>
            </a:r>
            <a:r>
              <a:rPr lang="en-US" b="1" i="1" u="sng" dirty="0">
                <a:solidFill>
                  <a:srgbClr val="C00000"/>
                </a:solidFill>
              </a:rPr>
              <a:t>/Vs</a:t>
            </a:r>
            <a:r>
              <a:rPr lang="en-US" b="1" i="1" u="sng" dirty="0">
                <a:solidFill>
                  <a:srgbClr val="0000FF"/>
                </a:solidFill>
              </a:rPr>
              <a:t>                                                                                                  </a:t>
            </a:r>
            <a:r>
              <a:rPr lang="en-US" sz="1400" b="1" i="1" dirty="0">
                <a:solidFill>
                  <a:srgbClr val="0000FF"/>
                </a:solidFill>
              </a:rPr>
              <a:t>using a new MBE machine that he had purchased from Varian Corporation.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C6CB1-D6AB-42EE-8E62-3FA1C7296BBB}"/>
              </a:ext>
            </a:extLst>
          </p:cNvPr>
          <p:cNvSpPr txBox="1"/>
          <p:nvPr/>
        </p:nvSpPr>
        <p:spPr>
          <a:xfrm>
            <a:off x="457200" y="15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Some History: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9DA8A-EDC9-40BA-B113-B89515FC25D0}"/>
              </a:ext>
            </a:extLst>
          </p:cNvPr>
          <p:cNvSpPr txBox="1"/>
          <p:nvPr/>
        </p:nvSpPr>
        <p:spPr>
          <a:xfrm>
            <a:off x="838200" y="2822257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Bell Labs management wanted their MBE effort at Murray Hill to continue,</a:t>
            </a:r>
            <a:r>
              <a:rPr lang="en-US" b="1" i="1" dirty="0">
                <a:solidFill>
                  <a:srgbClr val="0000FF"/>
                </a:solidFill>
              </a:rPr>
              <a:t>                    </a:t>
            </a:r>
            <a:r>
              <a:rPr lang="en-US" b="1" i="1" dirty="0">
                <a:solidFill>
                  <a:srgbClr val="006600"/>
                </a:solidFill>
              </a:rPr>
              <a:t>so they asked me if I wanted to try to become an MBE-grower                                            </a:t>
            </a:r>
            <a:r>
              <a:rPr lang="en-US" sz="1600" b="1" i="1" dirty="0">
                <a:solidFill>
                  <a:srgbClr val="006600"/>
                </a:solidFill>
              </a:rPr>
              <a:t>using the Varian machine that Art had purchased.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13A73-3579-426A-93D2-E7A895D31740}"/>
              </a:ext>
            </a:extLst>
          </p:cNvPr>
          <p:cNvSpPr txBox="1"/>
          <p:nvPr/>
        </p:nvSpPr>
        <p:spPr>
          <a:xfrm>
            <a:off x="762000" y="4117865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In May and June Art taught me the rudiments of MBE growth!                                   </a:t>
            </a:r>
            <a:r>
              <a:rPr lang="en-US" sz="1600" b="1" i="1" dirty="0">
                <a:solidFill>
                  <a:srgbClr val="0000FF"/>
                </a:solidFill>
              </a:rPr>
              <a:t>My lab assistant, </a:t>
            </a:r>
            <a:r>
              <a:rPr lang="en-US" sz="1600" b="1" i="1" u="sng" dirty="0">
                <a:solidFill>
                  <a:srgbClr val="0000FF"/>
                </a:solidFill>
              </a:rPr>
              <a:t>Ken West</a:t>
            </a:r>
            <a:r>
              <a:rPr lang="en-US" sz="1600" b="1" i="1" dirty="0">
                <a:solidFill>
                  <a:srgbClr val="0000FF"/>
                </a:solidFill>
              </a:rPr>
              <a:t>, and I asked many questions, and </a:t>
            </a:r>
            <a:r>
              <a:rPr lang="en-US" sz="1600" b="1" i="1" u="sng" dirty="0">
                <a:solidFill>
                  <a:srgbClr val="0000FF"/>
                </a:solidFill>
              </a:rPr>
              <a:t>Art</a:t>
            </a:r>
            <a:r>
              <a:rPr lang="en-US" sz="1600" b="1" i="1" dirty="0">
                <a:solidFill>
                  <a:srgbClr val="0000FF"/>
                </a:solidFill>
              </a:rPr>
              <a:t> and his assistant,         </a:t>
            </a:r>
            <a:r>
              <a:rPr lang="en-US" sz="1600" b="1" i="1" u="sng" dirty="0">
                <a:solidFill>
                  <a:srgbClr val="0000FF"/>
                </a:solidFill>
              </a:rPr>
              <a:t>John English</a:t>
            </a:r>
            <a:r>
              <a:rPr lang="en-US" sz="1600" b="1" i="1" dirty="0">
                <a:solidFill>
                  <a:srgbClr val="0000FF"/>
                </a:solidFill>
              </a:rPr>
              <a:t>, were both very generous with their answers and gracious with their help.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29E03-63B4-4A5E-8C7C-DF2A7850FC5C}"/>
              </a:ext>
            </a:extLst>
          </p:cNvPr>
          <p:cNvSpPr txBox="1"/>
          <p:nvPr/>
        </p:nvSpPr>
        <p:spPr>
          <a:xfrm>
            <a:off x="952500" y="5410200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/>
              <a:t>But by July both Art and John English had left Bell Labs and were off to Santa Barbara.  </a:t>
            </a:r>
            <a:r>
              <a:rPr lang="en-US" sz="1600" b="1" i="1" dirty="0">
                <a:solidFill>
                  <a:srgbClr val="C00000"/>
                </a:solidFill>
              </a:rPr>
              <a:t>And by September it became clear that                                                                                                           </a:t>
            </a:r>
            <a:r>
              <a:rPr lang="en-US" sz="2000" b="1" i="1" dirty="0">
                <a:solidFill>
                  <a:srgbClr val="C00000"/>
                </a:solidFill>
              </a:rPr>
              <a:t>the Varian machine was running out of Arsenic source material,</a:t>
            </a:r>
            <a:r>
              <a:rPr lang="en-US" sz="1600" b="1" i="1" dirty="0">
                <a:solidFill>
                  <a:srgbClr val="C00000"/>
                </a:solidFill>
              </a:rPr>
              <a:t> and would have to be opened-up for servicing.</a:t>
            </a:r>
          </a:p>
        </p:txBody>
      </p:sp>
    </p:spTree>
    <p:extLst>
      <p:ext uri="{BB962C8B-B14F-4D97-AF65-F5344CB8AC3E}">
        <p14:creationId xmlns:p14="http://schemas.microsoft.com/office/powerpoint/2010/main" val="100580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FB255-C827-43CE-B865-EF7909C6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01" y="1633127"/>
            <a:ext cx="4430830" cy="4920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195818"/>
            <a:ext cx="803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In SIMS </a:t>
            </a:r>
            <a:r>
              <a:rPr lang="en-US" sz="2000" b="1" i="1" dirty="0">
                <a:solidFill>
                  <a:srgbClr val="0000FF"/>
                </a:solidFill>
              </a:rPr>
              <a:t>(Secondary Ion Mass Spectrometry) </a:t>
            </a:r>
            <a:r>
              <a:rPr lang="en-US" sz="2400" b="1" i="1" dirty="0"/>
              <a:t>experiments,                    we see the Surface-Segregation of </a:t>
            </a:r>
            <a:r>
              <a:rPr lang="en-US" sz="2400" b="1" i="1" u="sng" dirty="0">
                <a:solidFill>
                  <a:srgbClr val="006600"/>
                </a:solidFill>
              </a:rPr>
              <a:t>Oxygen</a:t>
            </a:r>
            <a:r>
              <a:rPr lang="en-US" sz="2400" b="1" i="1" dirty="0"/>
              <a:t> in our </a:t>
            </a:r>
            <a:r>
              <a:rPr lang="en-US" sz="2400" b="1" i="1" dirty="0" err="1"/>
              <a:t>AlGaAs</a:t>
            </a:r>
            <a:r>
              <a:rPr lang="en-US" sz="2400" b="1" i="1" dirty="0"/>
              <a:t>. </a:t>
            </a: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598884" y="1771712"/>
            <a:ext cx="819150" cy="95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2565" y="1224024"/>
            <a:ext cx="3124319" cy="1143000"/>
            <a:chOff x="228481" y="1319212"/>
            <a:chExt cx="3124319" cy="1143000"/>
          </a:xfrm>
        </p:grpSpPr>
        <p:sp>
          <p:nvSpPr>
            <p:cNvPr id="3" name="Rectangle 2"/>
            <p:cNvSpPr/>
            <p:nvPr/>
          </p:nvSpPr>
          <p:spPr>
            <a:xfrm>
              <a:off x="2438400" y="1371600"/>
              <a:ext cx="9144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23950" y="1381124"/>
              <a:ext cx="40005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1381125"/>
              <a:ext cx="9144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481" y="150709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SIMS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481" y="18669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beam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475190" y="1714260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GaAs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377434" y="170604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AlGaAs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906185" y="1706045"/>
              <a:ext cx="835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GaAs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104" y="5662457"/>
            <a:ext cx="2797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00FF"/>
                </a:solidFill>
              </a:rPr>
              <a:t>The 1080⁰C bake plot confirms that the </a:t>
            </a:r>
            <a:r>
              <a:rPr lang="en-US" sz="1600" b="1" i="1" dirty="0">
                <a:solidFill>
                  <a:srgbClr val="006600"/>
                </a:solidFill>
              </a:rPr>
              <a:t>oxygen level </a:t>
            </a:r>
            <a:r>
              <a:rPr lang="en-US" sz="1400" b="1" i="1" dirty="0">
                <a:solidFill>
                  <a:srgbClr val="0000FF"/>
                </a:solidFill>
              </a:rPr>
              <a:t>is lowered by a long offline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400" b="1" i="1" dirty="0">
                <a:solidFill>
                  <a:srgbClr val="0000FF"/>
                </a:solidFill>
              </a:rPr>
              <a:t>Al-cell bake.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F43F5-91D1-4E6E-BBAA-399A6E481B15}"/>
              </a:ext>
            </a:extLst>
          </p:cNvPr>
          <p:cNvSpPr txBox="1"/>
          <p:nvPr/>
        </p:nvSpPr>
        <p:spPr>
          <a:xfrm>
            <a:off x="5646420" y="43242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Al-cell bake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A89B5C-C8B5-4E55-BE87-7BDE05C1E706}"/>
              </a:ext>
            </a:extLst>
          </p:cNvPr>
          <p:cNvCxnSpPr>
            <a:cxnSpLocks/>
          </p:cNvCxnSpPr>
          <p:nvPr/>
        </p:nvCxnSpPr>
        <p:spPr>
          <a:xfrm flipV="1">
            <a:off x="4791395" y="1470704"/>
            <a:ext cx="2972238" cy="1"/>
          </a:xfrm>
          <a:prstGeom prst="straightConnector1">
            <a:avLst/>
          </a:prstGeom>
          <a:ln w="5715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7D4EA8-E788-4E1E-A0B5-CB92815F3E45}"/>
              </a:ext>
            </a:extLst>
          </p:cNvPr>
          <p:cNvSpPr txBox="1"/>
          <p:nvPr/>
        </p:nvSpPr>
        <p:spPr>
          <a:xfrm>
            <a:off x="5149691" y="1446429"/>
            <a:ext cx="313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MBE growth 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6EDEE-0A23-4F79-BD70-664D9B61C590}"/>
              </a:ext>
            </a:extLst>
          </p:cNvPr>
          <p:cNvSpPr txBox="1"/>
          <p:nvPr/>
        </p:nvSpPr>
        <p:spPr>
          <a:xfrm rot="16200000">
            <a:off x="3269137" y="4917134"/>
            <a:ext cx="218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6600"/>
                </a:solidFill>
              </a:rPr>
              <a:t>Oxygen </a:t>
            </a:r>
            <a:r>
              <a:rPr lang="en-US" sz="1400" b="1" i="1" dirty="0">
                <a:solidFill>
                  <a:srgbClr val="006600"/>
                </a:solidFill>
              </a:rPr>
              <a:t>atoms (10</a:t>
            </a:r>
            <a:r>
              <a:rPr lang="en-US" sz="1400" b="1" i="1" baseline="30000" dirty="0">
                <a:solidFill>
                  <a:srgbClr val="006600"/>
                </a:solidFill>
              </a:rPr>
              <a:t>16</a:t>
            </a:r>
            <a:r>
              <a:rPr lang="en-US" sz="1400" b="1" i="1" dirty="0">
                <a:solidFill>
                  <a:srgbClr val="006600"/>
                </a:solidFill>
              </a:rPr>
              <a:t>/cm</a:t>
            </a:r>
            <a:r>
              <a:rPr lang="en-US" sz="1400" b="1" i="1" baseline="30000" dirty="0">
                <a:solidFill>
                  <a:srgbClr val="006600"/>
                </a:solidFill>
              </a:rPr>
              <a:t>3</a:t>
            </a:r>
            <a:r>
              <a:rPr lang="en-US" sz="1400" b="1" i="1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35942-83B8-4F98-BEC3-FFBC0788678A}"/>
              </a:ext>
            </a:extLst>
          </p:cNvPr>
          <p:cNvSpPr txBox="1"/>
          <p:nvPr/>
        </p:nvSpPr>
        <p:spPr>
          <a:xfrm rot="16200000">
            <a:off x="3268316" y="2756015"/>
            <a:ext cx="21895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6600"/>
                </a:solidFill>
              </a:rPr>
              <a:t>Oxygen </a:t>
            </a:r>
            <a:r>
              <a:rPr lang="en-US" sz="1400" b="1" i="1" dirty="0">
                <a:solidFill>
                  <a:srgbClr val="006600"/>
                </a:solidFill>
              </a:rPr>
              <a:t>atoms (10</a:t>
            </a:r>
            <a:r>
              <a:rPr lang="en-US" sz="1400" b="1" i="1" baseline="30000" dirty="0">
                <a:solidFill>
                  <a:srgbClr val="006600"/>
                </a:solidFill>
              </a:rPr>
              <a:t>16</a:t>
            </a:r>
            <a:r>
              <a:rPr lang="en-US" sz="1400" b="1" i="1" dirty="0">
                <a:solidFill>
                  <a:srgbClr val="006600"/>
                </a:solidFill>
              </a:rPr>
              <a:t>/cm</a:t>
            </a:r>
            <a:r>
              <a:rPr lang="en-US" sz="1400" b="1" i="1" baseline="30000" dirty="0">
                <a:solidFill>
                  <a:srgbClr val="006600"/>
                </a:solidFill>
              </a:rPr>
              <a:t>3</a:t>
            </a:r>
            <a:r>
              <a:rPr lang="en-US" sz="1400" b="1" i="1" dirty="0">
                <a:solidFill>
                  <a:srgbClr val="006600"/>
                </a:solidFill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FF1855-4BD5-4894-B9EF-64638F7A9262}"/>
              </a:ext>
            </a:extLst>
          </p:cNvPr>
          <p:cNvCxnSpPr>
            <a:cxnSpLocks/>
          </p:cNvCxnSpPr>
          <p:nvPr/>
        </p:nvCxnSpPr>
        <p:spPr>
          <a:xfrm flipV="1">
            <a:off x="3538954" y="2819400"/>
            <a:ext cx="3166646" cy="5334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39DCB7-8EA0-4ECB-8885-E397CA612220}"/>
              </a:ext>
            </a:extLst>
          </p:cNvPr>
          <p:cNvCxnSpPr>
            <a:cxnSpLocks/>
          </p:cNvCxnSpPr>
          <p:nvPr/>
        </p:nvCxnSpPr>
        <p:spPr>
          <a:xfrm flipV="1">
            <a:off x="3470526" y="5345537"/>
            <a:ext cx="1320869" cy="62541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3290" y="2499644"/>
            <a:ext cx="3033594" cy="28315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006600"/>
                </a:solidFill>
              </a:rPr>
              <a:t>Oxygen</a:t>
            </a:r>
            <a:r>
              <a:rPr lang="en-US" sz="1600" b="1" i="1" dirty="0">
                <a:solidFill>
                  <a:srgbClr val="0000FF"/>
                </a:solidFill>
              </a:rPr>
              <a:t> atoms accumulate                                      in the growing </a:t>
            </a:r>
            <a:r>
              <a:rPr lang="en-US" sz="1600" b="1" i="1" dirty="0" err="1">
                <a:solidFill>
                  <a:srgbClr val="0000FF"/>
                </a:solidFill>
              </a:rPr>
              <a:t>AlGaAs</a:t>
            </a:r>
            <a:r>
              <a:rPr lang="en-US" sz="1600" b="1" i="1" dirty="0">
                <a:solidFill>
                  <a:srgbClr val="0000FF"/>
                </a:solidFill>
              </a:rPr>
              <a:t>.                        </a:t>
            </a:r>
            <a:r>
              <a:rPr lang="en-US" sz="1600" b="1" i="1" dirty="0"/>
              <a:t>They follow                                              the </a:t>
            </a:r>
            <a:r>
              <a:rPr lang="en-US" sz="1600" b="1" i="1" u="sng" dirty="0"/>
              <a:t>moving</a:t>
            </a:r>
            <a:r>
              <a:rPr lang="en-US" sz="1600" b="1" i="1" dirty="0"/>
              <a:t> </a:t>
            </a:r>
            <a:r>
              <a:rPr lang="en-US" sz="1600" b="1" i="1" u="sng" dirty="0"/>
              <a:t>MBE-growth-front</a:t>
            </a:r>
            <a:r>
              <a:rPr lang="en-US" sz="1600" b="1" i="1" dirty="0"/>
              <a:t> like a snowplow</a:t>
            </a:r>
            <a:r>
              <a:rPr lang="en-US" sz="1600" b="1" i="1" dirty="0">
                <a:solidFill>
                  <a:srgbClr val="0000FF"/>
                </a:solidFill>
              </a:rPr>
              <a:t>.</a:t>
            </a:r>
          </a:p>
          <a:p>
            <a:pPr algn="ctr"/>
            <a:endParaRPr lang="en-US" sz="1600" b="1" i="1" dirty="0">
              <a:solidFill>
                <a:srgbClr val="0000FF"/>
              </a:solidFill>
            </a:endParaRPr>
          </a:p>
          <a:p>
            <a:pPr algn="ctr"/>
            <a:r>
              <a:rPr lang="en-US" b="1" i="1" dirty="0">
                <a:solidFill>
                  <a:srgbClr val="006600"/>
                </a:solidFill>
              </a:rPr>
              <a:t>The huge </a:t>
            </a:r>
            <a:r>
              <a:rPr lang="en-US" b="1" i="1" u="sng" dirty="0">
                <a:solidFill>
                  <a:srgbClr val="006600"/>
                </a:solidFill>
              </a:rPr>
              <a:t>oxygen</a:t>
            </a:r>
            <a:r>
              <a:rPr lang="en-US" b="1" i="1" dirty="0">
                <a:solidFill>
                  <a:srgbClr val="006600"/>
                </a:solidFill>
              </a:rPr>
              <a:t> signal             </a:t>
            </a:r>
            <a:r>
              <a:rPr lang="en-US" sz="1600" b="1" i="1" dirty="0">
                <a:solidFill>
                  <a:srgbClr val="006600"/>
                </a:solidFill>
              </a:rPr>
              <a:t>in the GaAs cap layer                     </a:t>
            </a:r>
            <a:r>
              <a:rPr lang="en-US" sz="1600" b="1" i="1" dirty="0"/>
              <a:t>occurs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/>
              <a:t>because the oxygen now competes </a:t>
            </a:r>
            <a:r>
              <a:rPr lang="en-US" sz="1600" b="1" i="1" u="sng" dirty="0"/>
              <a:t>only</a:t>
            </a:r>
            <a:r>
              <a:rPr lang="en-US" sz="1600" b="1" i="1" dirty="0"/>
              <a:t> with Ga atoms for lattice sites.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DA429E-109F-4A09-AE91-3E1D41537C15}"/>
              </a:ext>
            </a:extLst>
          </p:cNvPr>
          <p:cNvSpPr txBox="1"/>
          <p:nvPr/>
        </p:nvSpPr>
        <p:spPr>
          <a:xfrm>
            <a:off x="5257800" y="3231721"/>
            <a:ext cx="105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Al-signal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0D018C-FAAD-4F4D-8FD7-CBC49F26D5E5}"/>
              </a:ext>
            </a:extLst>
          </p:cNvPr>
          <p:cNvSpPr txBox="1"/>
          <p:nvPr/>
        </p:nvSpPr>
        <p:spPr>
          <a:xfrm>
            <a:off x="5715000" y="5025607"/>
            <a:ext cx="105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Al-signal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48149-86E9-4434-B4CA-B2BB5B83BC14}"/>
              </a:ext>
            </a:extLst>
          </p:cNvPr>
          <p:cNvSpPr txBox="1"/>
          <p:nvPr/>
        </p:nvSpPr>
        <p:spPr>
          <a:xfrm rot="16200000">
            <a:off x="7629301" y="2796409"/>
            <a:ext cx="16492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Al-fraction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C88F3-2F96-4FDE-BCCB-4B12B01B2FB8}"/>
              </a:ext>
            </a:extLst>
          </p:cNvPr>
          <p:cNvSpPr txBox="1"/>
          <p:nvPr/>
        </p:nvSpPr>
        <p:spPr>
          <a:xfrm rot="16200000">
            <a:off x="7649412" y="5002645"/>
            <a:ext cx="16492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Al-fraction</a:t>
            </a:r>
          </a:p>
        </p:txBody>
      </p:sp>
    </p:spTree>
    <p:extLst>
      <p:ext uri="{BB962C8B-B14F-4D97-AF65-F5344CB8AC3E}">
        <p14:creationId xmlns:p14="http://schemas.microsoft.com/office/powerpoint/2010/main" val="50077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12003"/>
            <a:ext cx="6629400" cy="83099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Why not </a:t>
            </a:r>
            <a:r>
              <a:rPr lang="en-US" sz="2400" b="1" i="1" u="sng" dirty="0">
                <a:solidFill>
                  <a:schemeClr val="bg1"/>
                </a:solidFill>
              </a:rPr>
              <a:t>use</a:t>
            </a:r>
            <a:r>
              <a:rPr lang="en-US" sz="2400" b="1" i="1" dirty="0">
                <a:solidFill>
                  <a:schemeClr val="bg1"/>
                </a:solidFill>
              </a:rPr>
              <a:t> the MBE Surface-Segregation effect,                                                         to </a:t>
            </a:r>
            <a:r>
              <a:rPr lang="en-US" sz="2400" b="1" i="1" u="sng" dirty="0">
                <a:solidFill>
                  <a:schemeClr val="bg1"/>
                </a:solidFill>
              </a:rPr>
              <a:t>infer</a:t>
            </a:r>
            <a:r>
              <a:rPr lang="en-US" sz="2400" b="1" i="1" dirty="0">
                <a:solidFill>
                  <a:schemeClr val="bg1"/>
                </a:solidFill>
              </a:rPr>
              <a:t> the impurity content of the </a:t>
            </a:r>
            <a:r>
              <a:rPr lang="en-US" sz="2400" b="1" i="1" dirty="0" err="1">
                <a:solidFill>
                  <a:schemeClr val="bg1"/>
                </a:solidFill>
              </a:rPr>
              <a:t>AlGaAs</a:t>
            </a:r>
            <a:r>
              <a:rPr lang="en-US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19383"/>
            <a:ext cx="4250948" cy="2729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1219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</a:rPr>
              <a:t>Idea!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2992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SIMS shows MBE-</a:t>
            </a:r>
            <a:r>
              <a:rPr lang="en-US" sz="1600" b="1" i="1" dirty="0" err="1"/>
              <a:t>AlGaAs</a:t>
            </a:r>
            <a:r>
              <a:rPr lang="en-US" sz="1600" b="1" i="1" dirty="0"/>
              <a:t>  </a:t>
            </a:r>
            <a:r>
              <a:rPr lang="en-US" sz="1600" b="1" i="1" u="sng" dirty="0">
                <a:solidFill>
                  <a:srgbClr val="C00000"/>
                </a:solidFill>
              </a:rPr>
              <a:t>collects oxygen</a:t>
            </a:r>
            <a:r>
              <a:rPr lang="en-US" sz="1600" b="1" i="1" dirty="0"/>
              <a:t> over its </a:t>
            </a:r>
            <a:r>
              <a:rPr lang="en-US" sz="1600" b="1" i="1" dirty="0">
                <a:solidFill>
                  <a:srgbClr val="C00000"/>
                </a:solidFill>
              </a:rPr>
              <a:t>400nm </a:t>
            </a:r>
            <a:r>
              <a:rPr lang="en-US" sz="1600" b="1" i="1" dirty="0"/>
              <a:t>thickness, then dumps part of it into </a:t>
            </a:r>
            <a:r>
              <a:rPr lang="en-US" sz="1600" b="1" i="1" dirty="0">
                <a:solidFill>
                  <a:srgbClr val="C00000"/>
                </a:solidFill>
              </a:rPr>
              <a:t>10nm </a:t>
            </a:r>
            <a:r>
              <a:rPr lang="en-US" sz="1600" b="1" i="1" dirty="0"/>
              <a:t>of GaAs.                              </a:t>
            </a:r>
            <a:r>
              <a:rPr lang="en-US" sz="2000" b="1" i="1" dirty="0"/>
              <a:t>That is a ~ X40 impurity-concentration-gain. </a:t>
            </a:r>
          </a:p>
          <a:p>
            <a:pPr algn="ctr"/>
            <a:endParaRPr lang="en-US" sz="2000" b="1" i="1" dirty="0"/>
          </a:p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Another huge sensitivity-gain comes from the sensitivity of                   2D systems to charged-channel-impurities. </a:t>
            </a:r>
          </a:p>
          <a:p>
            <a:pPr algn="ctr"/>
            <a:endParaRPr lang="en-US" sz="1600" b="1" i="1" dirty="0">
              <a:solidFill>
                <a:srgbClr val="0000FF"/>
              </a:solidFill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We know adding 10</a:t>
            </a:r>
            <a:r>
              <a:rPr lang="en-US" sz="1600" b="1" i="1" baseline="30000" dirty="0">
                <a:solidFill>
                  <a:srgbClr val="C00000"/>
                </a:solidFill>
              </a:rPr>
              <a:t>15</a:t>
            </a:r>
            <a:r>
              <a:rPr lang="en-US" sz="1600" b="1" i="1" dirty="0">
                <a:solidFill>
                  <a:srgbClr val="C00000"/>
                </a:solidFill>
              </a:rPr>
              <a:t>/cm</a:t>
            </a:r>
            <a:r>
              <a:rPr lang="en-US" sz="1600" b="1" i="1" baseline="30000" dirty="0">
                <a:solidFill>
                  <a:srgbClr val="C00000"/>
                </a:solidFill>
              </a:rPr>
              <a:t>3</a:t>
            </a:r>
            <a:r>
              <a:rPr lang="en-US" sz="1600" b="1" i="1" dirty="0">
                <a:solidFill>
                  <a:srgbClr val="C00000"/>
                </a:solidFill>
              </a:rPr>
              <a:t> charged-channel impurities lowers the transport mobility of an ultra-clean Q-well to             only 1 million cm</a:t>
            </a:r>
            <a:r>
              <a:rPr lang="en-US" sz="1600" b="1" i="1" baseline="30000" dirty="0">
                <a:solidFill>
                  <a:srgbClr val="C00000"/>
                </a:solidFill>
              </a:rPr>
              <a:t>2</a:t>
            </a:r>
            <a:r>
              <a:rPr lang="en-US" sz="1600" b="1" i="1" dirty="0">
                <a:solidFill>
                  <a:srgbClr val="C00000"/>
                </a:solidFill>
              </a:rPr>
              <a:t>/V s</a:t>
            </a:r>
            <a:r>
              <a:rPr lang="en-US" sz="1600" b="1" i="1" dirty="0">
                <a:solidFill>
                  <a:srgbClr val="0000FF"/>
                </a:solidFill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611" y="5884702"/>
            <a:ext cx="8313420" cy="646331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Thus 2.5 x 10</a:t>
            </a:r>
            <a:r>
              <a:rPr lang="en-US" b="1" i="1" baseline="30000" dirty="0"/>
              <a:t>13</a:t>
            </a:r>
            <a:r>
              <a:rPr lang="en-US" b="1" i="1" dirty="0"/>
              <a:t>/cm</a:t>
            </a:r>
            <a:r>
              <a:rPr lang="en-US" b="1" i="1" baseline="30000" dirty="0"/>
              <a:t>3</a:t>
            </a:r>
            <a:r>
              <a:rPr lang="en-US" b="1" i="1" dirty="0"/>
              <a:t> charged impurities in the 400nm wide </a:t>
            </a:r>
            <a:r>
              <a:rPr lang="en-US" b="1" i="1" dirty="0" err="1"/>
              <a:t>AlGaAs</a:t>
            </a:r>
            <a:r>
              <a:rPr lang="en-US" b="1" i="1" dirty="0"/>
              <a:t> lower barrier would drop the mobility of a clean Q-well from &gt; 15 million to 1 million cm</a:t>
            </a:r>
            <a:r>
              <a:rPr lang="en-US" b="1" i="1" baseline="30000" dirty="0"/>
              <a:t>2</a:t>
            </a:r>
            <a:r>
              <a:rPr lang="en-US" b="1" i="1" dirty="0"/>
              <a:t>/Vs.</a:t>
            </a:r>
          </a:p>
        </p:txBody>
      </p:sp>
    </p:spTree>
    <p:extLst>
      <p:ext uri="{BB962C8B-B14F-4D97-AF65-F5344CB8AC3E}">
        <p14:creationId xmlns:p14="http://schemas.microsoft.com/office/powerpoint/2010/main" val="424442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8985" y="370366"/>
            <a:ext cx="761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Here </a:t>
            </a:r>
            <a:r>
              <a:rPr lang="en-US" sz="1600" b="1" i="1" dirty="0">
                <a:solidFill>
                  <a:srgbClr val="0000FF"/>
                </a:solidFill>
              </a:rPr>
              <a:t>(by further Al-cell baking) </a:t>
            </a:r>
            <a:r>
              <a:rPr lang="en-US" sz="2000" b="1" i="1" dirty="0"/>
              <a:t>we have </a:t>
            </a:r>
            <a:r>
              <a:rPr lang="en-US" sz="2000" b="1" i="1" u="sng" dirty="0"/>
              <a:t>extended the thickness</a:t>
            </a:r>
            <a:r>
              <a:rPr lang="en-US" sz="2000" b="1" i="1" dirty="0"/>
              <a:t>                                         of the lower </a:t>
            </a:r>
            <a:r>
              <a:rPr lang="en-US" sz="2000" b="1" i="1" dirty="0" err="1"/>
              <a:t>AlGaAs</a:t>
            </a:r>
            <a:r>
              <a:rPr lang="en-US" sz="2000" b="1" i="1" dirty="0"/>
              <a:t> barrier </a:t>
            </a:r>
            <a:r>
              <a:rPr lang="en-US" sz="2000" b="1" i="1" u="sng" dirty="0"/>
              <a:t>by a factor of ten</a:t>
            </a:r>
            <a:r>
              <a:rPr lang="en-US" sz="2000" b="1" i="1" dirty="0"/>
              <a:t> from 400nm to 4µm.</a:t>
            </a:r>
          </a:p>
          <a:p>
            <a:pPr algn="ctr"/>
            <a:r>
              <a:rPr lang="en-US" sz="1600" i="1" dirty="0">
                <a:solidFill>
                  <a:srgbClr val="0000FF"/>
                </a:solidFill>
              </a:rPr>
              <a:t>(The data shown before are now compressed at the left side of the plot.)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65080-5B47-4BD0-9F48-F227BBBCE171}"/>
              </a:ext>
            </a:extLst>
          </p:cNvPr>
          <p:cNvSpPr txBox="1"/>
          <p:nvPr/>
        </p:nvSpPr>
        <p:spPr>
          <a:xfrm>
            <a:off x="475026" y="1459228"/>
            <a:ext cx="394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MBE surface-segregation is clearly      </a:t>
            </a:r>
            <a:r>
              <a:rPr lang="en-US" b="1" i="1" u="sng" dirty="0">
                <a:solidFill>
                  <a:srgbClr val="C00000"/>
                </a:solidFill>
              </a:rPr>
              <a:t>still operative</a:t>
            </a:r>
            <a:r>
              <a:rPr lang="en-US" b="1" i="1" dirty="0">
                <a:solidFill>
                  <a:srgbClr val="C00000"/>
                </a:solidFill>
              </a:rPr>
              <a:t> for 4µ thick </a:t>
            </a:r>
            <a:r>
              <a:rPr lang="en-US" b="1" i="1" dirty="0" err="1">
                <a:solidFill>
                  <a:srgbClr val="C00000"/>
                </a:solidFill>
              </a:rPr>
              <a:t>AlGaAs</a:t>
            </a:r>
            <a:r>
              <a:rPr lang="en-US" b="1" i="1" dirty="0">
                <a:solidFill>
                  <a:srgbClr val="C00000"/>
                </a:solidFill>
              </a:rPr>
              <a:t> films.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2D283B-34DE-4B7F-8EC1-37FF3EC82F0F}"/>
              </a:ext>
            </a:extLst>
          </p:cNvPr>
          <p:cNvSpPr txBox="1"/>
          <p:nvPr/>
        </p:nvSpPr>
        <p:spPr>
          <a:xfrm>
            <a:off x="698985" y="2286000"/>
            <a:ext cx="350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Impurities are now swept from the </a:t>
            </a:r>
            <a:r>
              <a:rPr lang="en-US" sz="1600" b="1" i="1" u="sng" dirty="0"/>
              <a:t>entire 4µm-thick lower barrier</a:t>
            </a:r>
            <a:r>
              <a:rPr lang="en-US" sz="1600" b="1" i="1" dirty="0"/>
              <a:t>                and </a:t>
            </a:r>
            <a:r>
              <a:rPr lang="en-US" sz="1600" b="1" i="1" u="sng" dirty="0"/>
              <a:t>concentrated into 10nm                             </a:t>
            </a:r>
            <a:r>
              <a:rPr lang="en-US" sz="1600" b="1" i="1" dirty="0"/>
              <a:t>of the GaAs channel.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32C4A-3C72-40CF-9FA4-3ED6F75A48BF}"/>
              </a:ext>
            </a:extLst>
          </p:cNvPr>
          <p:cNvSpPr txBox="1"/>
          <p:nvPr/>
        </p:nvSpPr>
        <p:spPr>
          <a:xfrm>
            <a:off x="762000" y="3716098"/>
            <a:ext cx="3150314" cy="107721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With micron thick-lower barriers our impurity-sensitivity                              is improved by </a:t>
            </a:r>
            <a:r>
              <a:rPr lang="en-US" sz="1600" b="1" i="1" u="sng" dirty="0"/>
              <a:t>another factor of 10                             </a:t>
            </a:r>
            <a:r>
              <a:rPr lang="en-US" sz="1600" b="1" i="1" dirty="0"/>
              <a:t>to about 3 x 10</a:t>
            </a:r>
            <a:r>
              <a:rPr lang="en-US" sz="1600" b="1" i="1" baseline="30000" dirty="0"/>
              <a:t>12 </a:t>
            </a:r>
            <a:r>
              <a:rPr lang="en-US" sz="1600" b="1" i="1" dirty="0"/>
              <a:t>impurities/cm</a:t>
            </a:r>
            <a:r>
              <a:rPr lang="en-US" sz="1600" b="1" i="1" baseline="30000" dirty="0"/>
              <a:t>3</a:t>
            </a:r>
            <a:r>
              <a:rPr lang="en-US" sz="1600" b="1" i="1" dirty="0"/>
              <a:t> 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36CC9-0DD6-4BE3-A5A8-6CDBB16A90F3}"/>
              </a:ext>
            </a:extLst>
          </p:cNvPr>
          <p:cNvSpPr txBox="1"/>
          <p:nvPr/>
        </p:nvSpPr>
        <p:spPr>
          <a:xfrm>
            <a:off x="804930" y="5502066"/>
            <a:ext cx="7467600" cy="83099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</a:rPr>
              <a:t>Higher </a:t>
            </a:r>
            <a:r>
              <a:rPr lang="en-US" sz="2400" b="1" i="1" u="sng" dirty="0" err="1">
                <a:solidFill>
                  <a:schemeClr val="bg1"/>
                </a:solidFill>
              </a:rPr>
              <a:t>AlGaAs</a:t>
            </a:r>
            <a:r>
              <a:rPr lang="en-US" sz="2400" b="1" i="1" u="sng" dirty="0">
                <a:solidFill>
                  <a:schemeClr val="bg1"/>
                </a:solidFill>
              </a:rPr>
              <a:t> purity</a:t>
            </a:r>
            <a:r>
              <a:rPr lang="en-US" sz="2400" b="1" i="1" dirty="0">
                <a:solidFill>
                  <a:schemeClr val="bg1"/>
                </a:solidFill>
              </a:rPr>
              <a:t> is implied by mobility-half-points linked to </a:t>
            </a:r>
            <a:r>
              <a:rPr lang="en-US" sz="2400" b="1" i="1" u="sng" dirty="0">
                <a:solidFill>
                  <a:schemeClr val="bg1"/>
                </a:solidFill>
              </a:rPr>
              <a:t>thicker lower barriers</a:t>
            </a:r>
            <a:r>
              <a:rPr lang="en-US" sz="24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7E3A86-D35C-4D3A-A61F-2F4590A4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268" y="1424425"/>
            <a:ext cx="3675747" cy="3877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2EC3A-092B-4C1C-8309-11BA561CAAAD}"/>
              </a:ext>
            </a:extLst>
          </p:cNvPr>
          <p:cNvSpPr txBox="1"/>
          <p:nvPr/>
        </p:nvSpPr>
        <p:spPr>
          <a:xfrm>
            <a:off x="698985" y="510195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Key Conclusion: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AC856-E522-4C67-A91D-32940301FB04}"/>
              </a:ext>
            </a:extLst>
          </p:cNvPr>
          <p:cNvSpPr txBox="1"/>
          <p:nvPr/>
        </p:nvSpPr>
        <p:spPr>
          <a:xfrm>
            <a:off x="6934200" y="1672672"/>
            <a:ext cx="12103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Thickness where mobility falls to half</a:t>
            </a:r>
          </a:p>
          <a:p>
            <a:pPr algn="ctr"/>
            <a:r>
              <a:rPr lang="en-US" sz="1200" b="1" i="1" dirty="0"/>
              <a:t>its zero-thickness value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9E3A17-1813-4A04-B3C4-F00D80AA604E}"/>
              </a:ext>
            </a:extLst>
          </p:cNvPr>
          <p:cNvCxnSpPr>
            <a:cxnSpLocks/>
          </p:cNvCxnSpPr>
          <p:nvPr/>
        </p:nvCxnSpPr>
        <p:spPr>
          <a:xfrm>
            <a:off x="7184265" y="2688335"/>
            <a:ext cx="0" cy="18836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BB72D-712A-4BEF-8037-C15BD06CC6F6}"/>
              </a:ext>
            </a:extLst>
          </p:cNvPr>
          <p:cNvCxnSpPr>
            <a:cxnSpLocks/>
          </p:cNvCxnSpPr>
          <p:nvPr/>
        </p:nvCxnSpPr>
        <p:spPr>
          <a:xfrm flipH="1">
            <a:off x="5273641" y="3490024"/>
            <a:ext cx="2651159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CCD38F-14A7-4916-9008-6351B963A9C1}"/>
              </a:ext>
            </a:extLst>
          </p:cNvPr>
          <p:cNvCxnSpPr>
            <a:cxnSpLocks/>
          </p:cNvCxnSpPr>
          <p:nvPr/>
        </p:nvCxnSpPr>
        <p:spPr>
          <a:xfrm flipH="1">
            <a:off x="5224531" y="4544326"/>
            <a:ext cx="304799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5B7BBF-5346-4807-97B4-F7E3C2DE570D}"/>
              </a:ext>
            </a:extLst>
          </p:cNvPr>
          <p:cNvCxnSpPr>
            <a:cxnSpLocks/>
          </p:cNvCxnSpPr>
          <p:nvPr/>
        </p:nvCxnSpPr>
        <p:spPr>
          <a:xfrm>
            <a:off x="4720573" y="1242568"/>
            <a:ext cx="609600" cy="10668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64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4B013D-F133-466D-9795-7893A9911AA4}"/>
              </a:ext>
            </a:extLst>
          </p:cNvPr>
          <p:cNvSpPr/>
          <p:nvPr/>
        </p:nvSpPr>
        <p:spPr>
          <a:xfrm>
            <a:off x="377353" y="54871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the impurities in the lower </a:t>
            </a:r>
            <a:r>
              <a:rPr lang="en-U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barrier versus the level of </a:t>
            </a:r>
            <a:r>
              <a:rPr lang="en-US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cryo-pumping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the MBE chamber.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81824-A2D7-4B40-A47F-513BA56AEF47}"/>
              </a:ext>
            </a:extLst>
          </p:cNvPr>
          <p:cNvSpPr txBox="1"/>
          <p:nvPr/>
        </p:nvSpPr>
        <p:spPr>
          <a:xfrm>
            <a:off x="533400" y="1988648"/>
            <a:ext cx="31310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normal level of                      cryo-pumping we use                                      4 external cryopumps.                           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either                                            </a:t>
            </a:r>
            <a:r>
              <a:rPr lang="en-US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away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cryo-pumping,                                     or </a:t>
            </a:r>
            <a:r>
              <a:rPr lang="en-US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cryo-pumping,                                       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and compare that to this condition.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B44454-5C61-434A-BEAB-B48FFF105633}"/>
              </a:ext>
            </a:extLst>
          </p:cNvPr>
          <p:cNvCxnSpPr>
            <a:cxnSpLocks/>
          </p:cNvCxnSpPr>
          <p:nvPr/>
        </p:nvCxnSpPr>
        <p:spPr>
          <a:xfrm>
            <a:off x="4610100" y="3581400"/>
            <a:ext cx="22479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F7F9AC-C225-4BA6-B307-DEDE868AF9AA}"/>
              </a:ext>
            </a:extLst>
          </p:cNvPr>
          <p:cNvCxnSpPr>
            <a:cxnSpLocks/>
          </p:cNvCxnSpPr>
          <p:nvPr/>
        </p:nvCxnSpPr>
        <p:spPr>
          <a:xfrm flipV="1">
            <a:off x="6887496" y="3581400"/>
            <a:ext cx="0" cy="1905000"/>
          </a:xfrm>
          <a:prstGeom prst="line">
            <a:avLst/>
          </a:prstGeom>
          <a:ln w="12700">
            <a:solidFill>
              <a:srgbClr val="0000FF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7F2675-5D31-4714-8778-71E35F18A66C}"/>
              </a:ext>
            </a:extLst>
          </p:cNvPr>
          <p:cNvSpPr txBox="1"/>
          <p:nvPr/>
        </p:nvSpPr>
        <p:spPr>
          <a:xfrm>
            <a:off x="551012" y="4533899"/>
            <a:ext cx="3030280" cy="132343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4 external cryopumps            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3.1µm </a:t>
            </a:r>
            <a:r>
              <a:rPr lang="en-US" sz="1600" b="1" i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16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lower barrier thickness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causes the Q-well mobility to fall to exactly </a:t>
            </a:r>
            <a:r>
              <a:rPr lang="en-US" sz="16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of its zero-thickness value.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97EF10-F129-4C05-9D15-09008BCB572A}"/>
              </a:ext>
            </a:extLst>
          </p:cNvPr>
          <p:cNvSpPr txBox="1"/>
          <p:nvPr/>
        </p:nvSpPr>
        <p:spPr>
          <a:xfrm rot="16200000">
            <a:off x="6468397" y="434923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3.1µm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2A051D-E213-48B6-A35F-2451E2D8AF4D}"/>
              </a:ext>
            </a:extLst>
          </p:cNvPr>
          <p:cNvSpPr txBox="1"/>
          <p:nvPr/>
        </p:nvSpPr>
        <p:spPr>
          <a:xfrm>
            <a:off x="6990497" y="3776245"/>
            <a:ext cx="1600200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cryopumps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DB13CB-6CD0-4E19-B6D9-1049B398E6C6}"/>
              </a:ext>
            </a:extLst>
          </p:cNvPr>
          <p:cNvGrpSpPr/>
          <p:nvPr/>
        </p:nvGrpSpPr>
        <p:grpSpPr>
          <a:xfrm>
            <a:off x="3840913" y="1524000"/>
            <a:ext cx="4724400" cy="4968505"/>
            <a:chOff x="3827309" y="1206909"/>
            <a:chExt cx="4889899" cy="514004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21" y="1206909"/>
              <a:ext cx="4207831" cy="444418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B5BA29-C6F7-448B-BC8B-DBD77167072A}"/>
                </a:ext>
              </a:extLst>
            </p:cNvPr>
            <p:cNvSpPr txBox="1"/>
            <p:nvPr/>
          </p:nvSpPr>
          <p:spPr>
            <a:xfrm rot="16200000">
              <a:off x="2268369" y="3159139"/>
              <a:ext cx="3487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Q-well mobility (millions cm</a:t>
              </a:r>
              <a:r>
                <a:rPr lang="en-US" b="1" i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/V s)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6881A0-F5CC-48A3-AE2E-DC7BA080EAB6}"/>
                </a:ext>
              </a:extLst>
            </p:cNvPr>
            <p:cNvSpPr txBox="1"/>
            <p:nvPr/>
          </p:nvSpPr>
          <p:spPr>
            <a:xfrm>
              <a:off x="4688454" y="5977621"/>
              <a:ext cx="4028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Thickness of lower </a:t>
              </a:r>
              <a:r>
                <a:rPr lang="en-US" b="1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AlGaAs</a:t>
              </a:r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 barrier (µm)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0ACE1E-E2A9-4404-B9C3-CF8722D54038}"/>
                </a:ext>
              </a:extLst>
            </p:cNvPr>
            <p:cNvSpPr txBox="1"/>
            <p:nvPr/>
          </p:nvSpPr>
          <p:spPr>
            <a:xfrm>
              <a:off x="8113682" y="5631054"/>
              <a:ext cx="36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FAF729-03C2-4DF8-9B5E-EF3FC9E33543}"/>
                </a:ext>
              </a:extLst>
            </p:cNvPr>
            <p:cNvSpPr txBox="1"/>
            <p:nvPr/>
          </p:nvSpPr>
          <p:spPr>
            <a:xfrm>
              <a:off x="7392856" y="5636604"/>
              <a:ext cx="369333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5D74FA-43C3-45A3-AEAA-B0BF986CC4FE}"/>
                </a:ext>
              </a:extLst>
            </p:cNvPr>
            <p:cNvSpPr txBox="1"/>
            <p:nvPr/>
          </p:nvSpPr>
          <p:spPr>
            <a:xfrm>
              <a:off x="5924215" y="5631054"/>
              <a:ext cx="36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8114EA-607A-4162-9F3E-D54FC808A120}"/>
                </a:ext>
              </a:extLst>
            </p:cNvPr>
            <p:cNvSpPr txBox="1"/>
            <p:nvPr/>
          </p:nvSpPr>
          <p:spPr>
            <a:xfrm>
              <a:off x="6642552" y="5624288"/>
              <a:ext cx="36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415758-B711-4BC1-86C8-9377FD3B7F8F}"/>
                </a:ext>
              </a:extLst>
            </p:cNvPr>
            <p:cNvSpPr txBox="1"/>
            <p:nvPr/>
          </p:nvSpPr>
          <p:spPr>
            <a:xfrm>
              <a:off x="4468660" y="5624288"/>
              <a:ext cx="36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86ECB-BC56-44E9-AA33-E9981424A7A2}"/>
                </a:ext>
              </a:extLst>
            </p:cNvPr>
            <p:cNvSpPr txBox="1"/>
            <p:nvPr/>
          </p:nvSpPr>
          <p:spPr>
            <a:xfrm>
              <a:off x="5203389" y="5637318"/>
              <a:ext cx="36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0F30ED-8CF4-4D7E-B497-C9F153B7F2C3}"/>
                </a:ext>
              </a:extLst>
            </p:cNvPr>
            <p:cNvSpPr txBox="1"/>
            <p:nvPr/>
          </p:nvSpPr>
          <p:spPr>
            <a:xfrm>
              <a:off x="4248141" y="3776245"/>
              <a:ext cx="36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75CAF-00EC-4511-952C-C3AAC2499280}"/>
                </a:ext>
              </a:extLst>
            </p:cNvPr>
            <p:cNvSpPr txBox="1"/>
            <p:nvPr/>
          </p:nvSpPr>
          <p:spPr>
            <a:xfrm>
              <a:off x="4115488" y="2122245"/>
              <a:ext cx="475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10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40EBE-4249-4FBF-AE5F-A51A74EB3A81}"/>
              </a:ext>
            </a:extLst>
          </p:cNvPr>
          <p:cNvCxnSpPr>
            <a:cxnSpLocks/>
          </p:cNvCxnSpPr>
          <p:nvPr/>
        </p:nvCxnSpPr>
        <p:spPr>
          <a:xfrm>
            <a:off x="4579080" y="3886200"/>
            <a:ext cx="227892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BDD885-3475-4BA8-803F-51F558FF5971}"/>
              </a:ext>
            </a:extLst>
          </p:cNvPr>
          <p:cNvCxnSpPr>
            <a:cxnSpLocks/>
          </p:cNvCxnSpPr>
          <p:nvPr/>
        </p:nvCxnSpPr>
        <p:spPr>
          <a:xfrm flipV="1">
            <a:off x="6824671" y="3881689"/>
            <a:ext cx="0" cy="1912269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7F740E-B28F-434B-8A1B-90E666FA7D7A}"/>
              </a:ext>
            </a:extLst>
          </p:cNvPr>
          <p:cNvCxnSpPr>
            <a:cxnSpLocks/>
          </p:cNvCxnSpPr>
          <p:nvPr/>
        </p:nvCxnSpPr>
        <p:spPr>
          <a:xfrm>
            <a:off x="3476359" y="5183038"/>
            <a:ext cx="3362028" cy="374098"/>
          </a:xfrm>
          <a:prstGeom prst="line">
            <a:avLst/>
          </a:prstGeom>
          <a:ln w="28575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B53E9B-86CF-4A61-9363-C1A4D81AB8DA}"/>
              </a:ext>
            </a:extLst>
          </p:cNvPr>
          <p:cNvSpPr txBox="1"/>
          <p:nvPr/>
        </p:nvSpPr>
        <p:spPr>
          <a:xfrm>
            <a:off x="25465" y="196218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nice results open-up </a:t>
            </a:r>
            <a:r>
              <a:rPr lang="en-US" sz="16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possiblitited</a:t>
            </a:r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cool new experiment: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7257E6-E252-4065-9269-CA47E001D307}"/>
              </a:ext>
            </a:extLst>
          </p:cNvPr>
          <p:cNvSpPr txBox="1"/>
          <p:nvPr/>
        </p:nvSpPr>
        <p:spPr>
          <a:xfrm rot="16200000">
            <a:off x="6384022" y="4651325"/>
            <a:ext cx="8436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2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20" y="1178822"/>
            <a:ext cx="4217561" cy="4454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9F7F9E-C40C-44E5-A953-15839F8973A0}"/>
              </a:ext>
            </a:extLst>
          </p:cNvPr>
          <p:cNvSpPr/>
          <p:nvPr/>
        </p:nvSpPr>
        <p:spPr>
          <a:xfrm>
            <a:off x="228600" y="190146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Contamination of the MBE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barrier material by the         MBE vacuum-ambient.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63C93-4295-408B-8614-41FD846D4D9C}"/>
              </a:ext>
            </a:extLst>
          </p:cNvPr>
          <p:cNvGrpSpPr/>
          <p:nvPr/>
        </p:nvGrpSpPr>
        <p:grpSpPr>
          <a:xfrm>
            <a:off x="4610100" y="3581400"/>
            <a:ext cx="2277396" cy="1905000"/>
            <a:chOff x="4610100" y="3581400"/>
            <a:chExt cx="2277396" cy="1905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30CDF7-BBC8-4EF8-9492-EF2D248535DD}"/>
                </a:ext>
              </a:extLst>
            </p:cNvPr>
            <p:cNvCxnSpPr>
              <a:cxnSpLocks/>
            </p:cNvCxnSpPr>
            <p:nvPr/>
          </p:nvCxnSpPr>
          <p:spPr>
            <a:xfrm>
              <a:off x="4610100" y="3581400"/>
              <a:ext cx="22479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F7BAA6-8B94-471B-9A0E-8BEB3A5BEF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7496" y="3581400"/>
              <a:ext cx="0" cy="190500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CF73E6-9D27-4D7E-AD84-C618697CA8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0" y="3581400"/>
              <a:ext cx="0" cy="19050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632990-12CA-4637-9B4C-7A023C6A61B8}"/>
              </a:ext>
            </a:extLst>
          </p:cNvPr>
          <p:cNvSpPr txBox="1"/>
          <p:nvPr/>
        </p:nvSpPr>
        <p:spPr>
          <a:xfrm>
            <a:off x="609600" y="3042791"/>
            <a:ext cx="2895600" cy="113877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i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cryopump</a:t>
            </a:r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                  it takes only a </a:t>
            </a:r>
            <a:r>
              <a:rPr lang="en-US" sz="1600" b="1" i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2.4µm</a:t>
            </a:r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barrier to cause the mobility to fall by half.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1A193-C885-4A3C-ACF0-40A817C3675A}"/>
              </a:ext>
            </a:extLst>
          </p:cNvPr>
          <p:cNvSpPr txBox="1"/>
          <p:nvPr/>
        </p:nvSpPr>
        <p:spPr>
          <a:xfrm>
            <a:off x="7026734" y="510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cryopump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E8D84-EBA5-4100-A642-1629681FB8BA}"/>
              </a:ext>
            </a:extLst>
          </p:cNvPr>
          <p:cNvSpPr txBox="1"/>
          <p:nvPr/>
        </p:nvSpPr>
        <p:spPr>
          <a:xfrm rot="16200000">
            <a:off x="2253815" y="3221385"/>
            <a:ext cx="348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Q-well mobility (millions cm</a:t>
            </a:r>
            <a:r>
              <a:rPr lang="en-US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/V 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C1169-7539-4905-A732-68800AC1BA69}"/>
              </a:ext>
            </a:extLst>
          </p:cNvPr>
          <p:cNvSpPr txBox="1"/>
          <p:nvPr/>
        </p:nvSpPr>
        <p:spPr>
          <a:xfrm rot="16200000">
            <a:off x="6461022" y="398135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3.1µm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D16CD-25AC-4290-BEC7-430A40984F38}"/>
              </a:ext>
            </a:extLst>
          </p:cNvPr>
          <p:cNvSpPr/>
          <p:nvPr/>
        </p:nvSpPr>
        <p:spPr>
          <a:xfrm rot="16200000">
            <a:off x="6003897" y="4344590"/>
            <a:ext cx="7938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2.4µm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B4127-832F-4F40-83C4-3C7C1D7630A4}"/>
              </a:ext>
            </a:extLst>
          </p:cNvPr>
          <p:cNvSpPr txBox="1"/>
          <p:nvPr/>
        </p:nvSpPr>
        <p:spPr>
          <a:xfrm>
            <a:off x="7056372" y="3616642"/>
            <a:ext cx="1600200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cryopumps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0A674-0BFF-4B80-A064-540219794EFA}"/>
              </a:ext>
            </a:extLst>
          </p:cNvPr>
          <p:cNvSpPr txBox="1"/>
          <p:nvPr/>
        </p:nvSpPr>
        <p:spPr>
          <a:xfrm>
            <a:off x="4719019" y="5972716"/>
            <a:ext cx="40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Thickness of lower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barrier (µm)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C9D96-469A-4713-9EC8-DE0DD2D50F11}"/>
              </a:ext>
            </a:extLst>
          </p:cNvPr>
          <p:cNvSpPr txBox="1"/>
          <p:nvPr/>
        </p:nvSpPr>
        <p:spPr>
          <a:xfrm>
            <a:off x="8128531" y="5647031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9B796E-14A7-4E6F-9C25-C2A008FE168A}"/>
              </a:ext>
            </a:extLst>
          </p:cNvPr>
          <p:cNvSpPr txBox="1"/>
          <p:nvPr/>
        </p:nvSpPr>
        <p:spPr>
          <a:xfrm>
            <a:off x="7407705" y="5652581"/>
            <a:ext cx="369333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177EE9-9A69-4814-ABAC-E81AC201E6DB}"/>
              </a:ext>
            </a:extLst>
          </p:cNvPr>
          <p:cNvSpPr txBox="1"/>
          <p:nvPr/>
        </p:nvSpPr>
        <p:spPr>
          <a:xfrm>
            <a:off x="5939064" y="5647031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D7C8BC-51E2-438C-90D7-5F82649BDEB1}"/>
              </a:ext>
            </a:extLst>
          </p:cNvPr>
          <p:cNvSpPr txBox="1"/>
          <p:nvPr/>
        </p:nvSpPr>
        <p:spPr>
          <a:xfrm>
            <a:off x="6657401" y="5640265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6B1759-943A-41A7-93E7-DF97ABE4CB22}"/>
              </a:ext>
            </a:extLst>
          </p:cNvPr>
          <p:cNvSpPr txBox="1"/>
          <p:nvPr/>
        </p:nvSpPr>
        <p:spPr>
          <a:xfrm>
            <a:off x="4483509" y="5640265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2721FC-A212-4605-9C1F-B6D811091895}"/>
              </a:ext>
            </a:extLst>
          </p:cNvPr>
          <p:cNvSpPr txBox="1"/>
          <p:nvPr/>
        </p:nvSpPr>
        <p:spPr>
          <a:xfrm>
            <a:off x="5218238" y="5653295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B28851-689F-470F-84B8-8DF5776DF1F0}"/>
              </a:ext>
            </a:extLst>
          </p:cNvPr>
          <p:cNvSpPr txBox="1"/>
          <p:nvPr/>
        </p:nvSpPr>
        <p:spPr>
          <a:xfrm>
            <a:off x="4226020" y="3767186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081384-FCEF-4719-BB37-574838D1CDBE}"/>
              </a:ext>
            </a:extLst>
          </p:cNvPr>
          <p:cNvSpPr txBox="1"/>
          <p:nvPr/>
        </p:nvSpPr>
        <p:spPr>
          <a:xfrm>
            <a:off x="4119507" y="2109304"/>
            <a:ext cx="47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A17FC-EC95-4EF3-851E-0592AA10E4A3}"/>
              </a:ext>
            </a:extLst>
          </p:cNvPr>
          <p:cNvSpPr txBox="1"/>
          <p:nvPr/>
        </p:nvSpPr>
        <p:spPr>
          <a:xfrm>
            <a:off x="538758" y="4747736"/>
            <a:ext cx="3115287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shows that pumping with 1 cryopump causes </a:t>
            </a:r>
            <a:r>
              <a:rPr lang="en-US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impurity-contamination in the lower </a:t>
            </a:r>
            <a:r>
              <a:rPr lang="en-US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barrier than when we used 4 cryo-pumps.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834295-5BF1-41D1-9A36-2766B8CA62E0}"/>
              </a:ext>
            </a:extLst>
          </p:cNvPr>
          <p:cNvCxnSpPr>
            <a:cxnSpLocks/>
          </p:cNvCxnSpPr>
          <p:nvPr/>
        </p:nvCxnSpPr>
        <p:spPr>
          <a:xfrm>
            <a:off x="3516728" y="3646767"/>
            <a:ext cx="2791669" cy="7615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28401A-73A6-447B-8DB8-EE81B59BD187}"/>
              </a:ext>
            </a:extLst>
          </p:cNvPr>
          <p:cNvCxnSpPr>
            <a:cxnSpLocks/>
          </p:cNvCxnSpPr>
          <p:nvPr/>
        </p:nvCxnSpPr>
        <p:spPr>
          <a:xfrm>
            <a:off x="3473626" y="2248394"/>
            <a:ext cx="3358875" cy="17517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20465D-6F21-4549-ADFE-4929B9BAC119}"/>
              </a:ext>
            </a:extLst>
          </p:cNvPr>
          <p:cNvSpPr txBox="1"/>
          <p:nvPr/>
        </p:nvSpPr>
        <p:spPr>
          <a:xfrm>
            <a:off x="621128" y="1577593"/>
            <a:ext cx="28956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cryopumps </a:t>
            </a:r>
            <a:r>
              <a:rPr lang="en-US" sz="16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a </a:t>
            </a:r>
            <a:r>
              <a:rPr lang="en-US" sz="16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3.1µm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barrier to cause the mobility to                                 fall by half.</a:t>
            </a:r>
          </a:p>
        </p:txBody>
      </p:sp>
    </p:spTree>
    <p:extLst>
      <p:ext uri="{BB962C8B-B14F-4D97-AF65-F5344CB8AC3E}">
        <p14:creationId xmlns:p14="http://schemas.microsoft.com/office/powerpoint/2010/main" val="3489689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CEB74A-9265-4CCE-9398-305A0153F459}"/>
              </a:ext>
            </a:extLst>
          </p:cNvPr>
          <p:cNvSpPr/>
          <p:nvPr/>
        </p:nvSpPr>
        <p:spPr>
          <a:xfrm>
            <a:off x="228600" y="190146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Contamination of the MBE </a:t>
            </a:r>
            <a:r>
              <a:rPr lang="en-US" sz="2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barrier material by the         MBE vacuum-ambient.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93BDC0-9231-4CD1-B701-AA78C3D1A7E7}"/>
              </a:ext>
            </a:extLst>
          </p:cNvPr>
          <p:cNvSpPr txBox="1"/>
          <p:nvPr/>
        </p:nvSpPr>
        <p:spPr>
          <a:xfrm>
            <a:off x="478843" y="4024887"/>
            <a:ext cx="2895600" cy="113877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i="1" u="sng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b="1" i="1" u="sng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cryo-pumps</a:t>
            </a:r>
            <a:r>
              <a:rPr lang="en-US" sz="1600" b="1" i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the </a:t>
            </a:r>
            <a:r>
              <a:rPr lang="en-US" sz="16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18K cold-plates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causes the mobility half-mobility point       to </a:t>
            </a:r>
            <a:r>
              <a:rPr lang="en-US" sz="16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 to 5.9µm.</a:t>
            </a:r>
            <a:endParaRPr lang="en-US" sz="1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A56E2-3B08-41E0-95D7-8FC755F1121E}"/>
              </a:ext>
            </a:extLst>
          </p:cNvPr>
          <p:cNvSpPr txBox="1"/>
          <p:nvPr/>
        </p:nvSpPr>
        <p:spPr>
          <a:xfrm>
            <a:off x="1409727" y="5802059"/>
            <a:ext cx="651509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shows that using the 18K cold-plate </a:t>
            </a:r>
            <a:r>
              <a:rPr lang="en-US" sz="20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</a:t>
            </a:r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                            </a:t>
            </a:r>
            <a:r>
              <a:rPr lang="en-US" sz="20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lower-barrier purity by about a factor of two!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9E6F92-E2F0-448A-90AD-B4A505B6FD7C}"/>
              </a:ext>
            </a:extLst>
          </p:cNvPr>
          <p:cNvGrpSpPr/>
          <p:nvPr/>
        </p:nvGrpSpPr>
        <p:grpSpPr>
          <a:xfrm>
            <a:off x="4482896" y="852087"/>
            <a:ext cx="4526579" cy="4044377"/>
            <a:chOff x="4472745" y="1004487"/>
            <a:chExt cx="4526579" cy="404437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745" y="1004487"/>
              <a:ext cx="4202060" cy="404437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819FE2-AD0E-40E8-AD75-D751D8295703}"/>
                </a:ext>
              </a:extLst>
            </p:cNvPr>
            <p:cNvSpPr txBox="1"/>
            <p:nvPr/>
          </p:nvSpPr>
          <p:spPr>
            <a:xfrm>
              <a:off x="6791337" y="3472619"/>
              <a:ext cx="1600200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cryopumps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735E7B-C321-4744-A76F-7D6A0D8F5C78}"/>
                </a:ext>
              </a:extLst>
            </p:cNvPr>
            <p:cNvSpPr txBox="1"/>
            <p:nvPr/>
          </p:nvSpPr>
          <p:spPr>
            <a:xfrm>
              <a:off x="6787044" y="4555003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i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cryopump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494B4F-211B-4828-9BA0-742B8AD79497}"/>
                </a:ext>
              </a:extLst>
            </p:cNvPr>
            <p:cNvSpPr txBox="1"/>
            <p:nvPr/>
          </p:nvSpPr>
          <p:spPr>
            <a:xfrm>
              <a:off x="5559330" y="1559564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18K cold-plates      with 4 cryopumps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B9FF2-65AE-4698-9EA7-AA77EC633DD4}"/>
                </a:ext>
              </a:extLst>
            </p:cNvPr>
            <p:cNvCxnSpPr>
              <a:cxnSpLocks/>
            </p:cNvCxnSpPr>
            <p:nvPr/>
          </p:nvCxnSpPr>
          <p:spPr>
            <a:xfrm>
              <a:off x="4575083" y="3138619"/>
              <a:ext cx="4267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0F2FCC-990E-4C2C-A442-0AE02E539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7005" y="3126997"/>
              <a:ext cx="0" cy="1840422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5222DAE-D3AD-4947-A756-1C14A8069E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2703" y="3138619"/>
              <a:ext cx="14981" cy="182880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F0E02A-D05C-4C70-B617-372A529EF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8149" y="3138619"/>
              <a:ext cx="14134" cy="18288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5F604E-7B7C-4690-AE40-FCC154B80857}"/>
                </a:ext>
              </a:extLst>
            </p:cNvPr>
            <p:cNvSpPr txBox="1"/>
            <p:nvPr/>
          </p:nvSpPr>
          <p:spPr>
            <a:xfrm rot="16200000">
              <a:off x="6379616" y="3526425"/>
              <a:ext cx="838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00FF"/>
                  </a:solidFill>
                </a:rPr>
                <a:t> </a:t>
              </a:r>
              <a:r>
                <a:rPr lang="en-US" sz="1600" b="1" i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3.1µm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0BC199-C3DC-4C20-8EDC-5B76FAFA1A0B}"/>
                </a:ext>
              </a:extLst>
            </p:cNvPr>
            <p:cNvSpPr/>
            <p:nvPr/>
          </p:nvSpPr>
          <p:spPr>
            <a:xfrm rot="16200000">
              <a:off x="5930383" y="4176845"/>
              <a:ext cx="7264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2.4µm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8AF0ED8-EA35-4EDA-A56C-FC101CB04B3E}"/>
                </a:ext>
              </a:extLst>
            </p:cNvPr>
            <p:cNvSpPr/>
            <p:nvPr/>
          </p:nvSpPr>
          <p:spPr>
            <a:xfrm rot="16200000">
              <a:off x="8466806" y="3963282"/>
              <a:ext cx="7264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5.9µm</a:t>
              </a:r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BC5AFD0-7337-449F-98A8-5FFC0DD97D43}"/>
              </a:ext>
            </a:extLst>
          </p:cNvPr>
          <p:cNvSpPr txBox="1"/>
          <p:nvPr/>
        </p:nvSpPr>
        <p:spPr>
          <a:xfrm rot="16200000">
            <a:off x="2260584" y="2812885"/>
            <a:ext cx="348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Q-well mobility (millions cm</a:t>
            </a:r>
            <a:r>
              <a:rPr lang="en-US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/V 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708E08-214D-4CEE-90E1-140EF7D08AF7}"/>
              </a:ext>
            </a:extLst>
          </p:cNvPr>
          <p:cNvSpPr txBox="1"/>
          <p:nvPr/>
        </p:nvSpPr>
        <p:spPr>
          <a:xfrm>
            <a:off x="4588404" y="5216817"/>
            <a:ext cx="40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Thickness of lower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barrier (µm)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23D545-48AE-4770-B295-A3DBED502C86}"/>
              </a:ext>
            </a:extLst>
          </p:cNvPr>
          <p:cNvSpPr txBox="1"/>
          <p:nvPr/>
        </p:nvSpPr>
        <p:spPr>
          <a:xfrm>
            <a:off x="8032355" y="489154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647DF0-8BB7-4B5F-B763-EDAC7EFD5FA9}"/>
              </a:ext>
            </a:extLst>
          </p:cNvPr>
          <p:cNvSpPr txBox="1"/>
          <p:nvPr/>
        </p:nvSpPr>
        <p:spPr>
          <a:xfrm>
            <a:off x="7311529" y="4897098"/>
            <a:ext cx="369333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1AB211-9E56-43C9-8783-D18CBFFB2242}"/>
              </a:ext>
            </a:extLst>
          </p:cNvPr>
          <p:cNvSpPr txBox="1"/>
          <p:nvPr/>
        </p:nvSpPr>
        <p:spPr>
          <a:xfrm>
            <a:off x="5842888" y="489154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090A27-9AFC-433A-86D1-F6FA3560B155}"/>
              </a:ext>
            </a:extLst>
          </p:cNvPr>
          <p:cNvSpPr txBox="1"/>
          <p:nvPr/>
        </p:nvSpPr>
        <p:spPr>
          <a:xfrm>
            <a:off x="6561225" y="4884782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5A2480-86E9-4148-AA6F-4029192ED544}"/>
              </a:ext>
            </a:extLst>
          </p:cNvPr>
          <p:cNvSpPr txBox="1"/>
          <p:nvPr/>
        </p:nvSpPr>
        <p:spPr>
          <a:xfrm>
            <a:off x="4387333" y="4884782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F586BA-0526-4184-93D1-B2F6983DADC2}"/>
              </a:ext>
            </a:extLst>
          </p:cNvPr>
          <p:cNvSpPr txBox="1"/>
          <p:nvPr/>
        </p:nvSpPr>
        <p:spPr>
          <a:xfrm>
            <a:off x="5122062" y="4897812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C4DA381-21C5-431B-A394-CD8E58BF7CED}"/>
              </a:ext>
            </a:extLst>
          </p:cNvPr>
          <p:cNvSpPr txBox="1"/>
          <p:nvPr/>
        </p:nvSpPr>
        <p:spPr>
          <a:xfrm>
            <a:off x="4229100" y="3163942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92D1CF-C160-4DAB-AF94-5317CA1F0D5B}"/>
              </a:ext>
            </a:extLst>
          </p:cNvPr>
          <p:cNvSpPr txBox="1"/>
          <p:nvPr/>
        </p:nvSpPr>
        <p:spPr>
          <a:xfrm>
            <a:off x="4118488" y="1654336"/>
            <a:ext cx="47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B1DF48-4736-4B64-9880-B41DF32FA608}"/>
              </a:ext>
            </a:extLst>
          </p:cNvPr>
          <p:cNvCxnSpPr>
            <a:cxnSpLocks/>
          </p:cNvCxnSpPr>
          <p:nvPr/>
        </p:nvCxnSpPr>
        <p:spPr>
          <a:xfrm>
            <a:off x="6808862" y="2093893"/>
            <a:ext cx="2231929" cy="95410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D054AB-FF42-433D-B219-E094246EBAA6}"/>
              </a:ext>
            </a:extLst>
          </p:cNvPr>
          <p:cNvCxnSpPr>
            <a:cxnSpLocks/>
          </p:cNvCxnSpPr>
          <p:nvPr/>
        </p:nvCxnSpPr>
        <p:spPr>
          <a:xfrm flipV="1">
            <a:off x="3369392" y="3962399"/>
            <a:ext cx="5393608" cy="8379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DB11206-284F-4651-ABC0-254DE5AA8B42}"/>
              </a:ext>
            </a:extLst>
          </p:cNvPr>
          <p:cNvSpPr txBox="1"/>
          <p:nvPr/>
        </p:nvSpPr>
        <p:spPr>
          <a:xfrm>
            <a:off x="473792" y="1263593"/>
            <a:ext cx="28956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cryopumps </a:t>
            </a:r>
            <a:r>
              <a:rPr lang="en-US" sz="16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a </a:t>
            </a:r>
            <a:r>
              <a:rPr lang="en-US" sz="1600" b="1" i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3.1µm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16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barrier to cause the mobility to                                 fall by half.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89FB5D-F27B-465F-A5ED-462EF079EEBD}"/>
              </a:ext>
            </a:extLst>
          </p:cNvPr>
          <p:cNvSpPr txBox="1"/>
          <p:nvPr/>
        </p:nvSpPr>
        <p:spPr>
          <a:xfrm>
            <a:off x="442141" y="2594555"/>
            <a:ext cx="2895600" cy="113877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000" b="1" i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cryopump</a:t>
            </a:r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                  it takes only a </a:t>
            </a:r>
            <a:r>
              <a:rPr lang="en-US" sz="1600" b="1" i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2.4µm</a:t>
            </a:r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AlGaAs</a:t>
            </a:r>
            <a:r>
              <a:rPr lang="en-US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barrier to cause the mobility to fall by half.</a:t>
            </a:r>
          </a:p>
        </p:txBody>
      </p:sp>
    </p:spTree>
    <p:extLst>
      <p:ext uri="{BB962C8B-B14F-4D97-AF65-F5344CB8AC3E}">
        <p14:creationId xmlns:p14="http://schemas.microsoft.com/office/powerpoint/2010/main" val="154097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29FC0-E5FE-4B1A-B5EA-5DA8A1FC27DD}"/>
              </a:ext>
            </a:extLst>
          </p:cNvPr>
          <p:cNvSpPr txBox="1"/>
          <p:nvPr/>
        </p:nvSpPr>
        <p:spPr>
          <a:xfrm>
            <a:off x="958611" y="282877"/>
            <a:ext cx="7226777" cy="707886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C000"/>
                </a:solidFill>
              </a:rPr>
              <a:t>In the past 3 years we used these insights to </a:t>
            </a:r>
            <a:r>
              <a:rPr lang="en-US" sz="2000" b="1" i="1" u="sng" dirty="0">
                <a:solidFill>
                  <a:srgbClr val="FFC000"/>
                </a:solidFill>
              </a:rPr>
              <a:t>double</a:t>
            </a:r>
            <a:r>
              <a:rPr lang="en-US" sz="2000" b="1" i="1" dirty="0">
                <a:solidFill>
                  <a:srgbClr val="FFC000"/>
                </a:solidFill>
              </a:rPr>
              <a:t> the                      electron mobility and overall quality of our GaAs quantum wells.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A2BDE3-82E2-47F8-BC46-1203DC29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507"/>
            <a:ext cx="3352800" cy="3330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E1B2E2-5198-4472-8D23-36C9C29F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050" y="2247000"/>
            <a:ext cx="3320338" cy="3354599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797208-5327-47AB-AD52-3622847F88E9}"/>
              </a:ext>
            </a:extLst>
          </p:cNvPr>
          <p:cNvSpPr txBox="1"/>
          <p:nvPr/>
        </p:nvSpPr>
        <p:spPr>
          <a:xfrm>
            <a:off x="986567" y="1123512"/>
            <a:ext cx="3056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Here the </a:t>
            </a:r>
            <a:r>
              <a:rPr lang="en-US" sz="1600" b="1" i="1" u="sng" dirty="0">
                <a:solidFill>
                  <a:srgbClr val="C00000"/>
                </a:solidFill>
              </a:rPr>
              <a:t>red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u="sng" dirty="0">
                <a:solidFill>
                  <a:srgbClr val="C00000"/>
                </a:solidFill>
              </a:rPr>
              <a:t>line</a:t>
            </a:r>
            <a:r>
              <a:rPr lang="en-US" sz="1600" b="1" i="1" dirty="0">
                <a:solidFill>
                  <a:srgbClr val="C00000"/>
                </a:solidFill>
              </a:rPr>
              <a:t> is representative                              </a:t>
            </a:r>
            <a:r>
              <a:rPr lang="en-US" sz="1600" b="1" i="1" dirty="0"/>
              <a:t>of the </a:t>
            </a:r>
            <a:r>
              <a:rPr lang="en-US" sz="1600" b="1" i="1" u="sng" dirty="0"/>
              <a:t>best</a:t>
            </a:r>
            <a:r>
              <a:rPr lang="en-US" sz="1600" b="1" i="1" dirty="0"/>
              <a:t> GaAs mobilities                         achieved worldwide</a:t>
            </a:r>
          </a:p>
          <a:p>
            <a:pPr algn="ctr"/>
            <a:r>
              <a:rPr lang="en-US" sz="1600" b="1" i="1" dirty="0"/>
              <a:t> </a:t>
            </a:r>
            <a:r>
              <a:rPr lang="en-US" sz="1600" b="1" i="1" dirty="0">
                <a:solidFill>
                  <a:srgbClr val="9900CC"/>
                </a:solidFill>
              </a:rPr>
              <a:t>up to the year </a:t>
            </a:r>
            <a:r>
              <a:rPr lang="en-US" sz="2000" b="1" i="1" dirty="0">
                <a:solidFill>
                  <a:srgbClr val="9900CC"/>
                </a:solidFill>
              </a:rPr>
              <a:t>2019.</a:t>
            </a:r>
            <a:r>
              <a:rPr lang="en-US" sz="1600" b="1" i="1" dirty="0">
                <a:solidFill>
                  <a:srgbClr val="9900CC"/>
                </a:solidFill>
              </a:rPr>
              <a:t> </a:t>
            </a:r>
            <a:endParaRPr lang="en-US" sz="1600" dirty="0">
              <a:solidFill>
                <a:srgbClr val="9900C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5CD49B-CD50-4A24-8DB4-18513DE3975F}"/>
              </a:ext>
            </a:extLst>
          </p:cNvPr>
          <p:cNvSpPr txBox="1"/>
          <p:nvPr/>
        </p:nvSpPr>
        <p:spPr>
          <a:xfrm>
            <a:off x="4920544" y="1069330"/>
            <a:ext cx="30560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9900CC"/>
                </a:solidFill>
              </a:rPr>
              <a:t>Our lab’s</a:t>
            </a:r>
            <a:r>
              <a:rPr lang="en-US" sz="2000" b="1" i="1" dirty="0">
                <a:solidFill>
                  <a:srgbClr val="9900CC"/>
                </a:solidFill>
              </a:rPr>
              <a:t> 2020</a:t>
            </a:r>
            <a:r>
              <a:rPr lang="en-US" sz="1600" b="1" i="1" dirty="0">
                <a:solidFill>
                  <a:srgbClr val="9900CC"/>
                </a:solidFill>
              </a:rPr>
              <a:t> mobility data      </a:t>
            </a:r>
            <a:r>
              <a:rPr lang="en-US" sz="1600" b="1" i="1" dirty="0"/>
              <a:t>are </a:t>
            </a:r>
            <a:r>
              <a:rPr lang="en-US" sz="1600" b="1" i="1" u="sng" dirty="0"/>
              <a:t>twice</a:t>
            </a:r>
            <a:r>
              <a:rPr lang="en-US" sz="1600" b="1" i="1" dirty="0"/>
              <a:t> as high as </a:t>
            </a:r>
            <a:r>
              <a:rPr lang="en-US" sz="1600" b="1" i="1" u="sng" dirty="0"/>
              <a:t>all</a:t>
            </a:r>
            <a:r>
              <a:rPr lang="en-US" sz="1600" b="1" i="1" dirty="0"/>
              <a:t> older mobility values at low electron densities. </a:t>
            </a:r>
            <a:endParaRPr lang="en-US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7BCD94-8584-431C-A9E4-81F2DB97FE6C}"/>
              </a:ext>
            </a:extLst>
          </p:cNvPr>
          <p:cNvCxnSpPr>
            <a:cxnSpLocks/>
          </p:cNvCxnSpPr>
          <p:nvPr/>
        </p:nvCxnSpPr>
        <p:spPr>
          <a:xfrm>
            <a:off x="6096000" y="3184071"/>
            <a:ext cx="228600" cy="411540"/>
          </a:xfrm>
          <a:prstGeom prst="straightConnector1">
            <a:avLst/>
          </a:prstGeom>
          <a:ln w="28575">
            <a:solidFill>
              <a:srgbClr val="FF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8FAE2D-F5C8-49BC-A76A-297B25E0CCB6}"/>
              </a:ext>
            </a:extLst>
          </p:cNvPr>
          <p:cNvCxnSpPr>
            <a:cxnSpLocks/>
          </p:cNvCxnSpPr>
          <p:nvPr/>
        </p:nvCxnSpPr>
        <p:spPr>
          <a:xfrm flipH="1">
            <a:off x="5334000" y="2819400"/>
            <a:ext cx="2209800" cy="2209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E0C0B8-A980-4FDE-B03A-F2F7A950326F}"/>
              </a:ext>
            </a:extLst>
          </p:cNvPr>
          <p:cNvSpPr txBox="1"/>
          <p:nvPr/>
        </p:nvSpPr>
        <p:spPr>
          <a:xfrm>
            <a:off x="1219200" y="5774019"/>
            <a:ext cx="6400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The mobility/density slope of the new data is preserved at n</a:t>
            </a:r>
            <a:r>
              <a:rPr lang="en-US" sz="1600" b="1" i="1" baseline="30000" dirty="0">
                <a:solidFill>
                  <a:schemeClr val="bg1"/>
                </a:solidFill>
              </a:rPr>
              <a:t>0.7</a:t>
            </a:r>
            <a:r>
              <a:rPr lang="en-US" sz="1600" b="1" i="1" dirty="0">
                <a:solidFill>
                  <a:schemeClr val="bg1"/>
                </a:solidFill>
              </a:rPr>
              <a:t>.                          </a:t>
            </a:r>
            <a:r>
              <a:rPr lang="en-US" sz="1600" b="1" i="1" dirty="0">
                <a:solidFill>
                  <a:srgbClr val="FFC000"/>
                </a:solidFill>
              </a:rPr>
              <a:t>This is expected.    Background Impurities are the limiting factor at these low densities, and they were reduced by a factor of two.</a:t>
            </a:r>
            <a:r>
              <a:rPr lang="en-US" sz="1600" b="1" i="1" baseline="300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99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1AA72-28F5-4DEF-9924-6F98DBE5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21" y="1676400"/>
            <a:ext cx="5591433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057D36-1E88-4B31-AD0F-0E95065727AF}"/>
              </a:ext>
            </a:extLst>
          </p:cNvPr>
          <p:cNvSpPr txBox="1"/>
          <p:nvPr/>
        </p:nvSpPr>
        <p:spPr>
          <a:xfrm>
            <a:off x="533400" y="381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Here is a mobility data-set spanning the electron density range 2x10</a:t>
            </a:r>
            <a:r>
              <a:rPr lang="en-US" sz="2400" b="1" i="1" baseline="30000" dirty="0"/>
              <a:t>10</a:t>
            </a:r>
            <a:r>
              <a:rPr lang="en-US" sz="2400" b="1" i="1" dirty="0"/>
              <a:t>/cm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to 5x10</a:t>
            </a:r>
            <a:r>
              <a:rPr lang="en-US" sz="2400" b="1" i="1" baseline="30000" dirty="0"/>
              <a:t>11</a:t>
            </a:r>
            <a:r>
              <a:rPr lang="en-US" sz="2400" b="1" i="1" dirty="0"/>
              <a:t>/cm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0D8F24-F40D-474B-9F13-D1AC326A94AD}"/>
              </a:ext>
            </a:extLst>
          </p:cNvPr>
          <p:cNvSpPr/>
          <p:nvPr/>
        </p:nvSpPr>
        <p:spPr>
          <a:xfrm>
            <a:off x="433602" y="1309919"/>
            <a:ext cx="2614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At low densities the mobility is limited by                               </a:t>
            </a:r>
            <a:r>
              <a:rPr lang="en-US" sz="1600" b="1" i="1" u="sng" dirty="0">
                <a:solidFill>
                  <a:srgbClr val="0000FF"/>
                </a:solidFill>
              </a:rPr>
              <a:t>background impurities                        </a:t>
            </a:r>
            <a:r>
              <a:rPr lang="en-US" sz="1600" b="1" i="1" dirty="0">
                <a:solidFill>
                  <a:srgbClr val="0000FF"/>
                </a:solidFill>
              </a:rPr>
              <a:t>going as the blue line,</a:t>
            </a:r>
          </a:p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µ = constant n</a:t>
            </a:r>
            <a:r>
              <a:rPr lang="en-US" sz="1600" b="1" i="1" baseline="30000" dirty="0">
                <a:solidFill>
                  <a:srgbClr val="0000FF"/>
                </a:solidFill>
              </a:rPr>
              <a:t>0.7</a:t>
            </a:r>
            <a:r>
              <a:rPr lang="en-US" sz="1600" b="1" i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77303-02DA-4167-89EB-ACBE976463EE}"/>
              </a:ext>
            </a:extLst>
          </p:cNvPr>
          <p:cNvSpPr/>
          <p:nvPr/>
        </p:nvSpPr>
        <p:spPr>
          <a:xfrm>
            <a:off x="674000" y="2836958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At high densities we find </a:t>
            </a:r>
            <a:r>
              <a:rPr lang="en-US" sz="1600" b="1" i="1" u="sng" dirty="0">
                <a:solidFill>
                  <a:srgbClr val="C00000"/>
                </a:solidFill>
              </a:rPr>
              <a:t>different</a:t>
            </a:r>
            <a:r>
              <a:rPr lang="en-US" sz="1600" b="1" i="1" dirty="0">
                <a:solidFill>
                  <a:srgbClr val="C00000"/>
                </a:solidFill>
              </a:rPr>
              <a:t> limits         are imposed at                     the red line.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F7D3A-33B7-4596-B4F0-19D6DBC2F102}"/>
              </a:ext>
            </a:extLst>
          </p:cNvPr>
          <p:cNvSpPr txBox="1"/>
          <p:nvPr/>
        </p:nvSpPr>
        <p:spPr>
          <a:xfrm>
            <a:off x="450636" y="4340185"/>
            <a:ext cx="2580328" cy="156966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 </a:t>
            </a:r>
            <a:r>
              <a:rPr lang="en-US" sz="1600" b="1" i="1" dirty="0">
                <a:solidFill>
                  <a:srgbClr val="FFC000"/>
                </a:solidFill>
              </a:rPr>
              <a:t>Where the blue and red  lines cross we reported a </a:t>
            </a:r>
            <a:r>
              <a:rPr lang="en-US" sz="1600" b="1" i="1" dirty="0">
                <a:solidFill>
                  <a:schemeClr val="bg1"/>
                </a:solidFill>
              </a:rPr>
              <a:t>new electron mobility </a:t>
            </a:r>
            <a:r>
              <a:rPr lang="en-US" sz="1600" b="1" i="1" u="sng" dirty="0">
                <a:solidFill>
                  <a:schemeClr val="bg1"/>
                </a:solidFill>
              </a:rPr>
              <a:t>record of 57 million cm</a:t>
            </a:r>
            <a:r>
              <a:rPr lang="en-US" sz="1600" b="1" i="1" u="sng" baseline="30000" dirty="0">
                <a:solidFill>
                  <a:schemeClr val="bg1"/>
                </a:solidFill>
              </a:rPr>
              <a:t>2</a:t>
            </a:r>
            <a:r>
              <a:rPr lang="en-US" sz="1600" b="1" i="1" u="sng" dirty="0">
                <a:solidFill>
                  <a:schemeClr val="bg1"/>
                </a:solidFill>
              </a:rPr>
              <a:t>/Vs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at 1.5x10</a:t>
            </a:r>
            <a:r>
              <a:rPr lang="en-US" sz="1400" b="1" i="1" baseline="30000" dirty="0">
                <a:solidFill>
                  <a:schemeClr val="bg1"/>
                </a:solidFill>
              </a:rPr>
              <a:t>11</a:t>
            </a:r>
            <a:r>
              <a:rPr lang="en-US" sz="1400" b="1" i="1" dirty="0">
                <a:solidFill>
                  <a:schemeClr val="bg1"/>
                </a:solidFill>
              </a:rPr>
              <a:t>/cm</a:t>
            </a:r>
            <a:r>
              <a:rPr lang="en-US" sz="1400" b="1" i="1" baseline="30000" dirty="0">
                <a:solidFill>
                  <a:schemeClr val="bg1"/>
                </a:solidFill>
              </a:rPr>
              <a:t>2</a:t>
            </a:r>
            <a:r>
              <a:rPr lang="en-US" sz="1600" b="1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400" b="1" i="1" dirty="0">
                <a:solidFill>
                  <a:srgbClr val="FFC000"/>
                </a:solidFill>
              </a:rPr>
              <a:t>Phys. Rev. B 106, 075134 (2022)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29D35-DFD4-4614-9F92-03F319A6DD65}"/>
              </a:ext>
            </a:extLst>
          </p:cNvPr>
          <p:cNvSpPr txBox="1"/>
          <p:nvPr/>
        </p:nvSpPr>
        <p:spPr>
          <a:xfrm rot="19284113">
            <a:off x="4500186" y="2805461"/>
            <a:ext cx="1668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0000FF"/>
                </a:solidFill>
              </a:rPr>
              <a:t>Background impurities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CCF3A-BFFD-4546-A763-3820FB76356C}"/>
              </a:ext>
            </a:extLst>
          </p:cNvPr>
          <p:cNvSpPr txBox="1"/>
          <p:nvPr/>
        </p:nvSpPr>
        <p:spPr>
          <a:xfrm rot="2282919">
            <a:off x="6730190" y="2915279"/>
            <a:ext cx="2078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</a:rPr>
              <a:t>Interface roughness scattering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05EC-2C59-4BE1-AA40-F4C7323EA7AE}"/>
              </a:ext>
            </a:extLst>
          </p:cNvPr>
          <p:cNvSpPr txBox="1"/>
          <p:nvPr/>
        </p:nvSpPr>
        <p:spPr>
          <a:xfrm rot="2261892">
            <a:off x="7056669" y="2799153"/>
            <a:ext cx="1713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</a:rPr>
              <a:t>Si-dopant scattering and </a:t>
            </a:r>
          </a:p>
        </p:txBody>
      </p:sp>
    </p:spTree>
    <p:extLst>
      <p:ext uri="{BB962C8B-B14F-4D97-AF65-F5344CB8AC3E}">
        <p14:creationId xmlns:p14="http://schemas.microsoft.com/office/powerpoint/2010/main" val="256820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EC6EF-77F7-4005-88E7-72566CCA65AD}"/>
              </a:ext>
            </a:extLst>
          </p:cNvPr>
          <p:cNvSpPr txBox="1"/>
          <p:nvPr/>
        </p:nvSpPr>
        <p:spPr>
          <a:xfrm>
            <a:off x="609600" y="267088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In 2023 after setting fresh mobility records for low density 2D-electrons                            </a:t>
            </a:r>
            <a:r>
              <a:rPr lang="en-US" sz="1600" b="1" i="1" dirty="0"/>
              <a:t>in GaAs quantum wells,                                                                                                                                           </a:t>
            </a:r>
            <a:r>
              <a:rPr lang="en-US" sz="2000" b="1" i="1" dirty="0"/>
              <a:t>it was a good time to think about 2D-hole mobilities.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0A921-361A-4CBF-993E-A02B0A9E4B12}"/>
              </a:ext>
            </a:extLst>
          </p:cNvPr>
          <p:cNvSpPr txBox="1"/>
          <p:nvPr/>
        </p:nvSpPr>
        <p:spPr>
          <a:xfrm>
            <a:off x="509155" y="148701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Holes had long been neglected by the magneto-transport and MBE communities,                                                  and there was a theoretical puzzle: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188A8-6965-4F33-994A-E51082606A58}"/>
              </a:ext>
            </a:extLst>
          </p:cNvPr>
          <p:cNvSpPr txBox="1"/>
          <p:nvPr/>
        </p:nvSpPr>
        <p:spPr>
          <a:xfrm>
            <a:off x="699655" y="2280277"/>
            <a:ext cx="77343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Until recently </a:t>
            </a:r>
            <a:r>
              <a:rPr lang="en-US" b="1" i="1" dirty="0"/>
              <a:t>the</a:t>
            </a:r>
            <a:r>
              <a:rPr lang="en-US" sz="1400" b="1" i="1" dirty="0"/>
              <a:t> </a:t>
            </a:r>
            <a:r>
              <a:rPr lang="en-US" b="1" i="1" dirty="0"/>
              <a:t>highest </a:t>
            </a:r>
            <a:r>
              <a:rPr lang="en-US" b="1" i="1" u="sng" dirty="0"/>
              <a:t>hole mobility</a:t>
            </a:r>
            <a:r>
              <a:rPr lang="en-US" b="1" i="1" dirty="0"/>
              <a:t> was only </a:t>
            </a:r>
            <a:r>
              <a:rPr lang="en-US" b="1" i="1" u="sng" dirty="0"/>
              <a:t>2 million cm</a:t>
            </a:r>
            <a:r>
              <a:rPr lang="en-US" b="1" i="1" u="sng" baseline="30000" dirty="0"/>
              <a:t>2</a:t>
            </a:r>
            <a:r>
              <a:rPr lang="en-US" b="1" i="1" u="sng" dirty="0"/>
              <a:t>/Vs</a:t>
            </a:r>
            <a:r>
              <a:rPr lang="en-US" b="1" i="1" dirty="0"/>
              <a:t>.</a:t>
            </a:r>
          </a:p>
          <a:p>
            <a:pPr algn="ctr"/>
            <a:r>
              <a:rPr lang="en-US" b="1" i="1" dirty="0"/>
              <a:t>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This is </a:t>
            </a:r>
            <a:r>
              <a:rPr lang="en-US" b="1" i="1" u="sng" dirty="0">
                <a:solidFill>
                  <a:srgbClr val="C00000"/>
                </a:solidFill>
              </a:rPr>
              <a:t>starkly lower</a:t>
            </a:r>
            <a:r>
              <a:rPr lang="en-US" b="1" i="1" dirty="0">
                <a:solidFill>
                  <a:srgbClr val="C00000"/>
                </a:solidFill>
              </a:rPr>
              <a:t> than the </a:t>
            </a:r>
            <a:r>
              <a:rPr lang="en-US" b="1" i="1" u="sng" dirty="0">
                <a:solidFill>
                  <a:srgbClr val="C00000"/>
                </a:solidFill>
              </a:rPr>
              <a:t>57 million</a:t>
            </a:r>
            <a:r>
              <a:rPr lang="en-US" b="1" i="1" dirty="0">
                <a:solidFill>
                  <a:srgbClr val="C00000"/>
                </a:solidFill>
              </a:rPr>
              <a:t> we reported for </a:t>
            </a:r>
            <a:r>
              <a:rPr lang="en-US" b="1" i="1" u="sng" dirty="0">
                <a:solidFill>
                  <a:srgbClr val="C00000"/>
                </a:solidFill>
              </a:rPr>
              <a:t>electrons</a:t>
            </a:r>
            <a:r>
              <a:rPr lang="en-US" b="1" i="1" dirty="0">
                <a:solidFill>
                  <a:srgbClr val="C00000"/>
                </a:solidFill>
              </a:rPr>
              <a:t> in 2022. </a:t>
            </a:r>
          </a:p>
          <a:p>
            <a:pPr algn="ctr"/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At low densities the mobilities of holes and electrons are both limited by background impurities, and </a:t>
            </a:r>
            <a:r>
              <a:rPr lang="en-US" sz="1600" b="1" i="1" u="sng" dirty="0">
                <a:solidFill>
                  <a:srgbClr val="0000FF"/>
                </a:solidFill>
              </a:rPr>
              <a:t>these should be the same for holes and electrons</a:t>
            </a:r>
            <a:r>
              <a:rPr lang="en-US" sz="1600" b="1" i="1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sz="1600" b="1" i="1" dirty="0"/>
              <a:t>Low density holes in GaAs have an effective mass six times higher than electrons,                        but that would </a:t>
            </a:r>
            <a:r>
              <a:rPr lang="en-US" sz="1600" b="1" i="1" u="sng" dirty="0"/>
              <a:t>not</a:t>
            </a:r>
            <a:r>
              <a:rPr lang="en-US" sz="1600" b="1" i="1" dirty="0"/>
              <a:t> nearly account for a huge mobility difference.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06AA6-0789-4D33-8D6A-8619E1120607}"/>
              </a:ext>
            </a:extLst>
          </p:cNvPr>
          <p:cNvSpPr txBox="1"/>
          <p:nvPr/>
        </p:nvSpPr>
        <p:spPr>
          <a:xfrm>
            <a:off x="1066800" y="4724400"/>
            <a:ext cx="7162800" cy="1015663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C000"/>
                </a:solidFill>
              </a:rPr>
              <a:t>Over the past year we did a systematic study to improve our understanding of holes in GaAs, and set                                                                       </a:t>
            </a:r>
            <a:r>
              <a:rPr lang="en-US" sz="2000" b="1" i="1" dirty="0">
                <a:solidFill>
                  <a:srgbClr val="FFFF00"/>
                </a:solidFill>
              </a:rPr>
              <a:t>a </a:t>
            </a:r>
            <a:r>
              <a:rPr lang="en-US" sz="2000" b="1" i="1" u="sng" dirty="0">
                <a:solidFill>
                  <a:srgbClr val="FFFF00"/>
                </a:solidFill>
              </a:rPr>
              <a:t>new mobility record of 18 million cm</a:t>
            </a:r>
            <a:r>
              <a:rPr lang="en-US" sz="2000" b="1" i="1" u="sng" baseline="30000" dirty="0">
                <a:solidFill>
                  <a:srgbClr val="FFFF00"/>
                </a:solidFill>
              </a:rPr>
              <a:t>2</a:t>
            </a:r>
            <a:r>
              <a:rPr lang="en-US" sz="2000" b="1" i="1" u="sng" dirty="0">
                <a:solidFill>
                  <a:srgbClr val="FFFF00"/>
                </a:solidFill>
              </a:rPr>
              <a:t>/Vs for holes at 30 </a:t>
            </a:r>
            <a:r>
              <a:rPr lang="en-US" sz="2000" b="1" i="1" u="sng" dirty="0" err="1">
                <a:solidFill>
                  <a:srgbClr val="FFFF00"/>
                </a:solidFill>
              </a:rPr>
              <a:t>mK</a:t>
            </a:r>
            <a:r>
              <a:rPr lang="en-US" sz="2000" b="1" i="1" dirty="0" err="1">
                <a:solidFill>
                  <a:srgbClr val="FFFF00"/>
                </a:solidFill>
              </a:rPr>
              <a:t>.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1600" b="1" i="1" dirty="0">
                <a:solidFill>
                  <a:srgbClr val="FFFF00"/>
                </a:solidFill>
              </a:rPr>
              <a:t>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AB4F3-013D-40EE-BCDA-BE152396D6AF}"/>
              </a:ext>
            </a:extLst>
          </p:cNvPr>
          <p:cNvSpPr txBox="1"/>
          <p:nvPr/>
        </p:nvSpPr>
        <p:spPr>
          <a:xfrm>
            <a:off x="1066800" y="5943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Now the transport mobilities of holes and electrons </a:t>
            </a:r>
            <a:r>
              <a:rPr lang="en-US" sz="1600" b="1" i="1" u="sng" dirty="0"/>
              <a:t>are</a:t>
            </a:r>
            <a:r>
              <a:rPr lang="en-US" sz="1600" b="1" i="1" dirty="0"/>
              <a:t> approximately equivalent after accounting for their effective mass difference.</a:t>
            </a:r>
          </a:p>
        </p:txBody>
      </p:sp>
    </p:spTree>
    <p:extLst>
      <p:ext uri="{BB962C8B-B14F-4D97-AF65-F5344CB8AC3E}">
        <p14:creationId xmlns:p14="http://schemas.microsoft.com/office/powerpoint/2010/main" val="826834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2FF68-A724-4D17-895B-31DFFCF337A6}"/>
              </a:ext>
            </a:extLst>
          </p:cNvPr>
          <p:cNvSpPr txBox="1"/>
          <p:nvPr/>
        </p:nvSpPr>
        <p:spPr>
          <a:xfrm>
            <a:off x="970788" y="311423"/>
            <a:ext cx="732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Here we remind you what the physics community is doing with our                            ultra high quality GaAs material. </a:t>
            </a:r>
            <a:r>
              <a:rPr lang="en-US" sz="1600" b="1" i="1" dirty="0"/>
              <a:t>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10C7F-9D46-4BE6-9765-77B4996FBEC0}"/>
              </a:ext>
            </a:extLst>
          </p:cNvPr>
          <p:cNvSpPr txBox="1"/>
          <p:nvPr/>
        </p:nvSpPr>
        <p:spPr>
          <a:xfrm>
            <a:off x="1524000" y="12673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A very active community uses excitons in quantum wells that are located in Distributed Bragg Reflecting optical cavities.  This structure can form </a:t>
            </a:r>
            <a:r>
              <a:rPr lang="en-US" sz="1600" b="1" i="1" u="sng" dirty="0">
                <a:solidFill>
                  <a:srgbClr val="0000FF"/>
                </a:solidFill>
              </a:rPr>
              <a:t>polaritons</a:t>
            </a:r>
            <a:r>
              <a:rPr lang="en-US" sz="1600" b="1" i="1" dirty="0">
                <a:solidFill>
                  <a:srgbClr val="0000FF"/>
                </a:solidFill>
              </a:rPr>
              <a:t> which can be induced to undergo </a:t>
            </a:r>
            <a:r>
              <a:rPr lang="en-US" sz="1600" b="1" i="1" u="sng" dirty="0">
                <a:solidFill>
                  <a:srgbClr val="0000FF"/>
                </a:solidFill>
              </a:rPr>
              <a:t>Bose-Einstein-Condensation</a:t>
            </a:r>
            <a:r>
              <a:rPr lang="en-US" sz="1600" b="1" i="1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These folks need super-high Q-factor cavities. </a:t>
            </a:r>
          </a:p>
          <a:p>
            <a:pPr algn="ctr"/>
            <a:r>
              <a:rPr lang="en-US" sz="1600" b="1" i="1" dirty="0">
                <a:solidFill>
                  <a:srgbClr val="006600"/>
                </a:solidFill>
              </a:rPr>
              <a:t>Our Q-factors are 300,000 which is 6-times that of material from other growers.</a:t>
            </a:r>
            <a:r>
              <a:rPr lang="en-US" sz="1600" b="1" i="1" baseline="30000" dirty="0">
                <a:solidFill>
                  <a:srgbClr val="006600"/>
                </a:solidFill>
              </a:rPr>
              <a:t> </a:t>
            </a:r>
            <a:r>
              <a:rPr lang="en-US" sz="1600" b="1" i="1" dirty="0">
                <a:solidFill>
                  <a:srgbClr val="006600"/>
                </a:solidFill>
              </a:rPr>
              <a:t> </a:t>
            </a:r>
            <a:r>
              <a:rPr lang="en-US" sz="1600" b="1" i="1" dirty="0">
                <a:solidFill>
                  <a:srgbClr val="0000FF"/>
                </a:solidFill>
              </a:rPr>
              <a:t>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379E2-BFF1-41DF-8743-582B25AA1F14}"/>
              </a:ext>
            </a:extLst>
          </p:cNvPr>
          <p:cNvSpPr txBox="1"/>
          <p:nvPr/>
        </p:nvSpPr>
        <p:spPr>
          <a:xfrm>
            <a:off x="1387348" y="389340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Another large and active community is engaged in </a:t>
            </a:r>
            <a:r>
              <a:rPr lang="en-US" sz="1600" b="1" i="1" u="sng" dirty="0">
                <a:solidFill>
                  <a:srgbClr val="0000FF"/>
                </a:solidFill>
              </a:rPr>
              <a:t>Quantum Hall physics</a:t>
            </a:r>
            <a:r>
              <a:rPr lang="en-US" sz="1600" b="1" i="1" dirty="0">
                <a:solidFill>
                  <a:srgbClr val="0000FF"/>
                </a:solidFill>
              </a:rPr>
              <a:t>, or looking generally for </a:t>
            </a:r>
            <a:r>
              <a:rPr lang="en-US" sz="1600" b="1" i="1" u="sng" dirty="0">
                <a:solidFill>
                  <a:srgbClr val="0000FF"/>
                </a:solidFill>
              </a:rPr>
              <a:t>new physics in low dimensional systems</a:t>
            </a:r>
            <a:r>
              <a:rPr lang="en-US" sz="1600" b="1" i="1" dirty="0">
                <a:solidFill>
                  <a:srgbClr val="0000FF"/>
                </a:solidFill>
              </a:rPr>
              <a:t> using either magneto-transport or optical probes.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C1221-103E-4520-B8FB-5A29996F504A}"/>
              </a:ext>
            </a:extLst>
          </p:cNvPr>
          <p:cNvSpPr txBox="1"/>
          <p:nvPr/>
        </p:nvSpPr>
        <p:spPr>
          <a:xfrm>
            <a:off x="1502664" y="282660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A related community studies </a:t>
            </a:r>
            <a:r>
              <a:rPr lang="en-US" sz="1600" b="1" i="1" u="sng" dirty="0"/>
              <a:t>exciton</a:t>
            </a:r>
            <a:r>
              <a:rPr lang="en-US" sz="1600" b="1" i="1" dirty="0"/>
              <a:t> </a:t>
            </a:r>
            <a:r>
              <a:rPr lang="en-US" sz="1600" b="1" i="1" u="sng" dirty="0"/>
              <a:t>physics</a:t>
            </a:r>
            <a:r>
              <a:rPr lang="en-US" sz="1600" b="1" i="1" dirty="0"/>
              <a:t> in various quantum structures in our material.  Some are attempting to observe </a:t>
            </a:r>
            <a:r>
              <a:rPr lang="en-US" sz="1600" b="1" i="1" u="sng" dirty="0"/>
              <a:t>Bose-Einstein-Condensation of excitons</a:t>
            </a:r>
            <a:r>
              <a:rPr lang="en-US" sz="1600" b="1" i="1" dirty="0"/>
              <a:t>, which so far has </a:t>
            </a:r>
            <a:r>
              <a:rPr lang="en-US" sz="1600" b="1" i="1" u="sng" dirty="0"/>
              <a:t>not</a:t>
            </a:r>
            <a:r>
              <a:rPr lang="en-US" sz="1600" b="1" i="1" dirty="0"/>
              <a:t> been observed.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0F1F9-3330-49F8-BEE8-6BD2D0A92201}"/>
              </a:ext>
            </a:extLst>
          </p:cNvPr>
          <p:cNvSpPr txBox="1"/>
          <p:nvPr/>
        </p:nvSpPr>
        <p:spPr>
          <a:xfrm>
            <a:off x="1502664" y="5029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Perhaps the most interesting collaborator-community uses our material to build </a:t>
            </a:r>
            <a:r>
              <a:rPr lang="en-US" sz="1600" b="1" i="1" u="sng" dirty="0">
                <a:solidFill>
                  <a:srgbClr val="C00000"/>
                </a:solidFill>
              </a:rPr>
              <a:t>quantum interferometers</a:t>
            </a:r>
            <a:r>
              <a:rPr lang="en-US" sz="1600" b="1" i="1" dirty="0"/>
              <a:t>.  These folks build actual </a:t>
            </a:r>
            <a:r>
              <a:rPr lang="en-US" sz="1600" b="1" i="1" dirty="0" err="1"/>
              <a:t>nano</a:t>
            </a:r>
            <a:r>
              <a:rPr lang="en-US" sz="1600" b="1" i="1" dirty="0"/>
              <a:t>-devices that can deeply probe into the intricacies of </a:t>
            </a:r>
            <a:r>
              <a:rPr lang="en-US" sz="1600" b="1" i="1" u="sng" dirty="0"/>
              <a:t>quantum entanglement</a:t>
            </a:r>
            <a:r>
              <a:rPr lang="en-US" sz="1600" b="1" i="1" dirty="0"/>
              <a:t>. </a:t>
            </a:r>
          </a:p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Quantum interferometer devices are sensitive to all forms of </a:t>
            </a:r>
            <a:r>
              <a:rPr lang="en-US" sz="1600" b="1" i="1" dirty="0" err="1">
                <a:solidFill>
                  <a:srgbClr val="0000FF"/>
                </a:solidFill>
              </a:rPr>
              <a:t>nano</a:t>
            </a:r>
            <a:r>
              <a:rPr lang="en-US" sz="1600" b="1" i="1" dirty="0">
                <a:solidFill>
                  <a:srgbClr val="0000FF"/>
                </a:solidFill>
              </a:rPr>
              <a:t>-disorder.</a:t>
            </a:r>
            <a:r>
              <a:rPr lang="en-US" sz="1600" b="1" i="1" dirty="0">
                <a:solidFill>
                  <a:srgbClr val="006600"/>
                </a:solidFill>
              </a:rPr>
              <a:t>  </a:t>
            </a:r>
            <a:r>
              <a:rPr lang="en-US" sz="1600" b="1" i="1" dirty="0">
                <a:solidFill>
                  <a:srgbClr val="C00000"/>
                </a:solidFill>
              </a:rPr>
              <a:t>Our very best GaAs material is just barely good enough to have launched                    the new game of quantum interferometry.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DC8D3C-5171-4580-AC8E-3FBF99287023}"/>
              </a:ext>
            </a:extLst>
          </p:cNvPr>
          <p:cNvSpPr/>
          <p:nvPr/>
        </p:nvSpPr>
        <p:spPr>
          <a:xfrm>
            <a:off x="838200" y="1434810"/>
            <a:ext cx="381000" cy="228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1C1ABA-F963-4B3B-B227-F80CAFCCB83C}"/>
              </a:ext>
            </a:extLst>
          </p:cNvPr>
          <p:cNvSpPr/>
          <p:nvPr/>
        </p:nvSpPr>
        <p:spPr>
          <a:xfrm>
            <a:off x="838200" y="2934956"/>
            <a:ext cx="381000" cy="228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DBEA52-DD5B-47E4-B12F-A50110E78051}"/>
              </a:ext>
            </a:extLst>
          </p:cNvPr>
          <p:cNvSpPr/>
          <p:nvPr/>
        </p:nvSpPr>
        <p:spPr>
          <a:xfrm>
            <a:off x="842772" y="4038600"/>
            <a:ext cx="381000" cy="228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F2C571-B3B3-4989-ACC0-0DC6DC8E53A4}"/>
              </a:ext>
            </a:extLst>
          </p:cNvPr>
          <p:cNvSpPr/>
          <p:nvPr/>
        </p:nvSpPr>
        <p:spPr>
          <a:xfrm>
            <a:off x="838200" y="5193574"/>
            <a:ext cx="381000" cy="228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DDABBC-5D5E-436C-93A0-BDAF45C8801D}"/>
              </a:ext>
            </a:extLst>
          </p:cNvPr>
          <p:cNvSpPr txBox="1"/>
          <p:nvPr/>
        </p:nvSpPr>
        <p:spPr>
          <a:xfrm>
            <a:off x="1066800" y="218116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That first open-up of the Varian machine lasted six months.                                 </a:t>
            </a:r>
            <a:r>
              <a:rPr lang="en-US" sz="2000" b="1" i="1" u="sng" dirty="0"/>
              <a:t>Ken West and I made 12 changes to the machine</a:t>
            </a:r>
            <a:r>
              <a:rPr lang="en-US" sz="2000" b="1" i="1" dirty="0"/>
              <a:t>.                                                                                                                                       </a:t>
            </a:r>
            <a:r>
              <a:rPr lang="en-US" sz="1600" b="1" i="1" dirty="0">
                <a:solidFill>
                  <a:srgbClr val="0000FF"/>
                </a:solidFill>
              </a:rPr>
              <a:t>Of these 12 “innovations”, I believe </a:t>
            </a:r>
            <a:r>
              <a:rPr lang="en-US" sz="1600" b="1" i="1" u="sng" dirty="0">
                <a:solidFill>
                  <a:srgbClr val="006600"/>
                </a:solidFill>
              </a:rPr>
              <a:t>four</a:t>
            </a:r>
            <a:r>
              <a:rPr lang="en-US" sz="1600" b="1" i="1" dirty="0">
                <a:solidFill>
                  <a:srgbClr val="006600"/>
                </a:solidFill>
              </a:rPr>
              <a:t> were </a:t>
            </a:r>
            <a:r>
              <a:rPr lang="en-US" sz="1600" b="1" i="1" u="sng" dirty="0">
                <a:solidFill>
                  <a:srgbClr val="006600"/>
                </a:solidFill>
              </a:rPr>
              <a:t>positive</a:t>
            </a:r>
            <a:r>
              <a:rPr lang="en-US" sz="1600" b="1" i="1" dirty="0">
                <a:solidFill>
                  <a:srgbClr val="0000FF"/>
                </a:solidFill>
              </a:rPr>
              <a:t>,                                                            </a:t>
            </a:r>
            <a:r>
              <a:rPr lang="en-US" sz="1600" b="1" i="1" u="sng" dirty="0">
                <a:solidFill>
                  <a:srgbClr val="0000FF"/>
                </a:solidFill>
              </a:rPr>
              <a:t>seven</a:t>
            </a:r>
            <a:r>
              <a:rPr lang="en-US" sz="1600" b="1" i="1" dirty="0">
                <a:solidFill>
                  <a:srgbClr val="0000FF"/>
                </a:solidFill>
              </a:rPr>
              <a:t> were </a:t>
            </a:r>
            <a:r>
              <a:rPr lang="en-US" sz="1600" b="1" i="1" u="sng" dirty="0">
                <a:solidFill>
                  <a:srgbClr val="0000FF"/>
                </a:solidFill>
              </a:rPr>
              <a:t>minor</a:t>
            </a:r>
            <a:r>
              <a:rPr lang="en-US" sz="1600" b="1" i="1" dirty="0">
                <a:solidFill>
                  <a:srgbClr val="0000FF"/>
                </a:solidFill>
              </a:rPr>
              <a:t>,                                                                                                                             and </a:t>
            </a:r>
            <a:r>
              <a:rPr lang="en-US" sz="1600" b="1" i="1" u="sng" dirty="0">
                <a:solidFill>
                  <a:srgbClr val="C00000"/>
                </a:solidFill>
              </a:rPr>
              <a:t>one </a:t>
            </a:r>
            <a:r>
              <a:rPr lang="en-US" sz="1600" b="1" i="1" dirty="0">
                <a:solidFill>
                  <a:srgbClr val="C00000"/>
                </a:solidFill>
              </a:rPr>
              <a:t>was a </a:t>
            </a:r>
            <a:r>
              <a:rPr lang="en-US" sz="1600" b="1" i="1" u="sng" dirty="0">
                <a:solidFill>
                  <a:srgbClr val="C00000"/>
                </a:solidFill>
              </a:rPr>
              <a:t>disaster</a:t>
            </a:r>
            <a:r>
              <a:rPr lang="en-US" sz="1600" b="1" i="1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79F91-673F-4650-93BC-D15A188FA0DA}"/>
              </a:ext>
            </a:extLst>
          </p:cNvPr>
          <p:cNvSpPr txBox="1"/>
          <p:nvPr/>
        </p:nvSpPr>
        <p:spPr>
          <a:xfrm>
            <a:off x="304800" y="1958855"/>
            <a:ext cx="488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006600"/>
                </a:solidFill>
              </a:rPr>
              <a:t>Innovation #1</a:t>
            </a:r>
            <a:r>
              <a:rPr lang="en-US" sz="2000" b="1" i="1" dirty="0">
                <a:solidFill>
                  <a:srgbClr val="006600"/>
                </a:solidFill>
              </a:rPr>
              <a:t>: A new type of Si-doping cell.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96CBB-8DA3-4AC1-8ED2-8295E8765EA4}"/>
              </a:ext>
            </a:extLst>
          </p:cNvPr>
          <p:cNvSpPr txBox="1"/>
          <p:nvPr/>
        </p:nvSpPr>
        <p:spPr>
          <a:xfrm>
            <a:off x="304800" y="156072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Let’s discuss: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6DFE5-9B56-47DD-B918-2D0BE473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9400"/>
            <a:ext cx="2192233" cy="3501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123D3B-1831-4A0D-948A-CFC010A11A9D}"/>
              </a:ext>
            </a:extLst>
          </p:cNvPr>
          <p:cNvSpPr txBox="1"/>
          <p:nvPr/>
        </p:nvSpPr>
        <p:spPr>
          <a:xfrm>
            <a:off x="3809999" y="442971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00FF"/>
                </a:solidFill>
              </a:rPr>
              <a:t>Because the Ta-rods are massive, </a:t>
            </a:r>
            <a:r>
              <a:rPr lang="en-US" sz="1600" b="1" i="1" u="sng" dirty="0">
                <a:solidFill>
                  <a:srgbClr val="0000FF"/>
                </a:solidFill>
              </a:rPr>
              <a:t>they stay cool</a:t>
            </a:r>
            <a:r>
              <a:rPr lang="en-US" sz="1600" b="1" i="1" dirty="0">
                <a:solidFill>
                  <a:srgbClr val="0000FF"/>
                </a:solidFill>
              </a:rPr>
              <a:t>.                                    </a:t>
            </a:r>
            <a:r>
              <a:rPr lang="en-US" sz="1600" b="1" i="1" dirty="0">
                <a:solidFill>
                  <a:srgbClr val="C00000"/>
                </a:solidFill>
              </a:rPr>
              <a:t>The </a:t>
            </a:r>
            <a:r>
              <a:rPr lang="en-US" sz="1600" b="1" i="1" u="sng" dirty="0">
                <a:solidFill>
                  <a:srgbClr val="C00000"/>
                </a:solidFill>
              </a:rPr>
              <a:t>only</a:t>
            </a:r>
            <a:r>
              <a:rPr lang="en-US" sz="1600" b="1" i="1" dirty="0">
                <a:solidFill>
                  <a:srgbClr val="C00000"/>
                </a:solidFill>
              </a:rPr>
              <a:t> hot area is at the thin center span                                                   of the single-crystal Si-filament. </a:t>
            </a:r>
            <a:r>
              <a:rPr lang="en-US" sz="1600" b="1" i="1" dirty="0">
                <a:solidFill>
                  <a:srgbClr val="0000CC"/>
                </a:solidFill>
              </a:rPr>
              <a:t>                                                                                                 </a:t>
            </a:r>
            <a:endParaRPr lang="en-US" sz="16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837A40-8755-4590-A66A-9BB7872B2345}"/>
              </a:ext>
            </a:extLst>
          </p:cNvPr>
          <p:cNvCxnSpPr>
            <a:cxnSpLocks/>
          </p:cNvCxnSpPr>
          <p:nvPr/>
        </p:nvCxnSpPr>
        <p:spPr>
          <a:xfrm flipH="1">
            <a:off x="2286000" y="3721336"/>
            <a:ext cx="1676400" cy="153646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12C4E7-DA16-435D-A819-029D350A4DEC}"/>
              </a:ext>
            </a:extLst>
          </p:cNvPr>
          <p:cNvSpPr txBox="1"/>
          <p:nvPr/>
        </p:nvSpPr>
        <p:spPr>
          <a:xfrm>
            <a:off x="3595391" y="2489986"/>
            <a:ext cx="529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/>
              <a:t>MOST Si-doping cells</a:t>
            </a:r>
            <a:r>
              <a:rPr lang="en-US" sz="1600" b="1" i="1" dirty="0"/>
              <a:t> feature Si heated in a PBN crucible.      </a:t>
            </a:r>
            <a:r>
              <a:rPr lang="en-US" sz="1600" b="1" i="1" dirty="0">
                <a:solidFill>
                  <a:srgbClr val="0000FF"/>
                </a:solidFill>
              </a:rPr>
              <a:t>But the hot PBN crucible and K-cell </a:t>
            </a:r>
            <a:r>
              <a:rPr lang="en-US" sz="1600" b="1" i="1" u="sng" dirty="0">
                <a:solidFill>
                  <a:srgbClr val="0000FF"/>
                </a:solidFill>
              </a:rPr>
              <a:t>outgas impurities</a:t>
            </a:r>
            <a:r>
              <a:rPr lang="en-US" sz="1600" b="1" i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12C48-4D4B-42B6-AA22-20DACCF7165A}"/>
              </a:ext>
            </a:extLst>
          </p:cNvPr>
          <p:cNvSpPr txBox="1"/>
          <p:nvPr/>
        </p:nvSpPr>
        <p:spPr>
          <a:xfrm>
            <a:off x="3848099" y="3352493"/>
            <a:ext cx="48387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006600"/>
                </a:solidFill>
              </a:rPr>
              <a:t>In our innovation</a:t>
            </a:r>
            <a:r>
              <a:rPr lang="en-US" sz="1600" b="1" i="1" dirty="0">
                <a:solidFill>
                  <a:srgbClr val="006600"/>
                </a:solidFill>
              </a:rPr>
              <a:t> </a:t>
            </a:r>
            <a:r>
              <a:rPr lang="en-US" sz="1600" b="1" i="1" dirty="0"/>
              <a:t>the Si-dopant flux comes from a                    </a:t>
            </a:r>
            <a:r>
              <a:rPr lang="en-US" sz="1600" b="1" i="1" u="sng" dirty="0"/>
              <a:t>free-standing</a:t>
            </a:r>
            <a:r>
              <a:rPr lang="en-US" sz="1600" b="1" i="1" dirty="0"/>
              <a:t> </a:t>
            </a:r>
            <a:r>
              <a:rPr lang="en-US" sz="1600" b="1" i="1" dirty="0">
                <a:solidFill>
                  <a:srgbClr val="0000FF"/>
                </a:solidFill>
              </a:rPr>
              <a:t>Si single-crystal hot-filament                                                        </a:t>
            </a:r>
            <a:r>
              <a:rPr lang="en-US" sz="1600" b="1" i="1" dirty="0"/>
              <a:t>heated by electric current passing through massive tantalum supporting rods.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D5CD3-EBB7-4B07-895F-835A07580264}"/>
              </a:ext>
            </a:extLst>
          </p:cNvPr>
          <p:cNvSpPr txBox="1"/>
          <p:nvPr/>
        </p:nvSpPr>
        <p:spPr>
          <a:xfrm>
            <a:off x="3804942" y="5506929"/>
            <a:ext cx="48768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C000"/>
                </a:solidFill>
              </a:rPr>
              <a:t>I believe this new type Si-doping cell was largely  responsible for the </a:t>
            </a:r>
            <a:r>
              <a:rPr lang="en-US" sz="1600" b="1" i="1" dirty="0">
                <a:solidFill>
                  <a:schemeClr val="bg1"/>
                </a:solidFill>
              </a:rPr>
              <a:t>11 million electron mobility record </a:t>
            </a:r>
            <a:r>
              <a:rPr lang="en-US" sz="1600" b="1" i="1" dirty="0">
                <a:solidFill>
                  <a:srgbClr val="FFC000"/>
                </a:solidFill>
              </a:rPr>
              <a:t>in GaAs that we set in 1989.</a:t>
            </a:r>
            <a:endParaRPr lang="en-US" sz="16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29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4CD3C-78D4-49A3-A9D7-EF5FB8E4E0FE}"/>
              </a:ext>
            </a:extLst>
          </p:cNvPr>
          <p:cNvSpPr/>
          <p:nvPr/>
        </p:nvSpPr>
        <p:spPr>
          <a:xfrm>
            <a:off x="698500" y="382594"/>
            <a:ext cx="754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Presently we can see quantum interference </a:t>
            </a:r>
            <a:r>
              <a:rPr lang="en-US" sz="2000" b="1" i="1" u="sng" dirty="0"/>
              <a:t>only</a:t>
            </a:r>
            <a:r>
              <a:rPr lang="en-US" sz="2000" b="1" i="1" dirty="0"/>
              <a:t> in </a:t>
            </a:r>
            <a:r>
              <a:rPr lang="en-US" sz="2000" b="1" i="1" u="sng" dirty="0" err="1"/>
              <a:t>nano</a:t>
            </a:r>
            <a:r>
              <a:rPr lang="en-US" sz="2000" b="1" i="1" u="sng" dirty="0"/>
              <a:t>-sized</a:t>
            </a:r>
            <a:r>
              <a:rPr lang="en-US" sz="2000" b="1" i="1" dirty="0"/>
              <a:t> interferometer loops.             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71052-AC70-4366-819A-56A31B5CA96B}"/>
              </a:ext>
            </a:extLst>
          </p:cNvPr>
          <p:cNvSpPr/>
          <p:nvPr/>
        </p:nvSpPr>
        <p:spPr>
          <a:xfrm>
            <a:off x="476250" y="5486400"/>
            <a:ext cx="81915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 Bob Willett </a:t>
            </a:r>
            <a:r>
              <a:rPr lang="en-US" sz="1600" b="1" i="1" u="sng" dirty="0">
                <a:solidFill>
                  <a:schemeClr val="bg1"/>
                </a:solidFill>
              </a:rPr>
              <a:t>does</a:t>
            </a:r>
            <a:r>
              <a:rPr lang="en-US" sz="1600" b="1" i="1" dirty="0">
                <a:solidFill>
                  <a:schemeClr val="bg1"/>
                </a:solidFill>
              </a:rPr>
              <a:t> see quantum interference signals in tiny interferometer loops in our material. And these signals hint at exciting </a:t>
            </a:r>
            <a:r>
              <a:rPr lang="en-US" sz="1600" b="1" i="1" u="sng" dirty="0">
                <a:solidFill>
                  <a:schemeClr val="bg1"/>
                </a:solidFill>
              </a:rPr>
              <a:t>Non-Abelian quasiparticle statistics</a:t>
            </a:r>
            <a:r>
              <a:rPr lang="en-US" sz="1600" b="1" i="1" dirty="0">
                <a:solidFill>
                  <a:schemeClr val="bg1"/>
                </a:solidFill>
              </a:rPr>
              <a:t>.   </a:t>
            </a:r>
          </a:p>
          <a:p>
            <a:pPr algn="ctr"/>
            <a:r>
              <a:rPr lang="en-US" sz="1600" b="1" i="1" dirty="0">
                <a:solidFill>
                  <a:srgbClr val="FFC000"/>
                </a:solidFill>
              </a:rPr>
              <a:t>Quantum interferometry is an emerging new field that </a:t>
            </a:r>
            <a:r>
              <a:rPr lang="en-US" sz="1600" b="1" i="1" u="sng" dirty="0">
                <a:solidFill>
                  <a:srgbClr val="FFC000"/>
                </a:solidFill>
              </a:rPr>
              <a:t>demands</a:t>
            </a:r>
            <a:r>
              <a:rPr lang="en-US" sz="1600" b="1" i="1" dirty="0">
                <a:solidFill>
                  <a:srgbClr val="FFC000"/>
                </a:solidFill>
              </a:rPr>
              <a:t> the highest purity GaAs.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8EA52-81BD-4AB1-BAB7-6FAFA0522D0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301243"/>
            <a:ext cx="2743200" cy="2092325"/>
            <a:chOff x="3312" y="1056"/>
            <a:chExt cx="2119" cy="2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D80AAA-9776-45AA-8E54-FD1AB936E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69" y="1299"/>
              <a:ext cx="2606" cy="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A2802794-FAE1-4EBA-B088-4CBFB519D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1504">
              <a:off x="3984" y="2928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0" i="1"/>
                <a:t>V</a:t>
              </a:r>
              <a:r>
                <a:rPr lang="en-US" altLang="en-US" sz="2800" i="1" baseline="-25000"/>
                <a:t>side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E2FE4D9C-91B4-4F9D-B5A0-8BBF3507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088">
            <a:off x="5051122" y="1482151"/>
            <a:ext cx="2493031" cy="19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23548F-C7E3-43FD-9760-807154720786}"/>
              </a:ext>
            </a:extLst>
          </p:cNvPr>
          <p:cNvSpPr/>
          <p:nvPr/>
        </p:nvSpPr>
        <p:spPr>
          <a:xfrm>
            <a:off x="609600" y="3939259"/>
            <a:ext cx="7962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Consider the interferometer above made by Willett at Bell Labs from 30 million-mobility GaAs material.</a:t>
            </a:r>
            <a:r>
              <a:rPr lang="en-US" sz="1600" b="1" i="1" dirty="0"/>
              <a:t>                  </a:t>
            </a:r>
            <a:r>
              <a:rPr lang="en-US" sz="1600" b="1" i="1" u="sng" dirty="0">
                <a:solidFill>
                  <a:srgbClr val="0000FF"/>
                </a:solidFill>
              </a:rPr>
              <a:t>We want to see quantum interference between the </a:t>
            </a:r>
            <a:r>
              <a:rPr lang="en-US" sz="1600" b="1" i="1" u="sng" dirty="0"/>
              <a:t>Black</a:t>
            </a:r>
            <a:r>
              <a:rPr lang="en-US" sz="1600" b="1" i="1" u="sng" dirty="0">
                <a:solidFill>
                  <a:srgbClr val="0000FF"/>
                </a:solidFill>
              </a:rPr>
              <a:t> and </a:t>
            </a:r>
            <a:r>
              <a:rPr lang="en-US" sz="1600" b="1" i="1" u="sng" dirty="0">
                <a:solidFill>
                  <a:srgbClr val="C00000"/>
                </a:solidFill>
              </a:rPr>
              <a:t>Red</a:t>
            </a:r>
            <a:r>
              <a:rPr lang="en-US" sz="1600" b="1" i="1" u="sng" dirty="0">
                <a:solidFill>
                  <a:srgbClr val="0000FF"/>
                </a:solidFill>
              </a:rPr>
              <a:t> dashed particle paths.</a:t>
            </a:r>
          </a:p>
          <a:p>
            <a:pPr algn="ctr"/>
            <a:r>
              <a:rPr lang="en-US" sz="1400" b="1" i="1" dirty="0"/>
              <a:t>At 30 million the mean free path for l</a:t>
            </a:r>
            <a:r>
              <a:rPr lang="en-US" sz="1400" b="1" i="1" u="sng" dirty="0"/>
              <a:t>arge-angle</a:t>
            </a:r>
            <a:r>
              <a:rPr lang="en-US" sz="1400" b="1" i="1" dirty="0"/>
              <a:t> scattering is 300µm.</a:t>
            </a:r>
          </a:p>
          <a:p>
            <a:pPr algn="ctr"/>
            <a:r>
              <a:rPr lang="en-US" sz="1400" b="1" i="1" dirty="0">
                <a:solidFill>
                  <a:srgbClr val="0000FF"/>
                </a:solidFill>
              </a:rPr>
              <a:t>But for </a:t>
            </a:r>
            <a:r>
              <a:rPr lang="en-US" sz="1400" b="1" i="1" u="sng" dirty="0">
                <a:solidFill>
                  <a:srgbClr val="0000FF"/>
                </a:solidFill>
              </a:rPr>
              <a:t>any</a:t>
            </a:r>
            <a:r>
              <a:rPr lang="en-US" sz="1400" b="1" i="1" dirty="0">
                <a:solidFill>
                  <a:srgbClr val="0000FF"/>
                </a:solidFill>
              </a:rPr>
              <a:t> scattering, at </a:t>
            </a:r>
            <a:r>
              <a:rPr lang="en-US" sz="1400" b="1" i="1" u="sng" dirty="0">
                <a:solidFill>
                  <a:srgbClr val="0000FF"/>
                </a:solidFill>
              </a:rPr>
              <a:t>any</a:t>
            </a:r>
            <a:r>
              <a:rPr lang="en-US" sz="1400" b="1" i="1" dirty="0">
                <a:solidFill>
                  <a:srgbClr val="0000FF"/>
                </a:solidFill>
              </a:rPr>
              <a:t> angle, the mean free path is only 2 to 3 µm.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Thus, to see quantum interference, the red dashed path must not exceed 2 to 3 µm. </a:t>
            </a:r>
          </a:p>
        </p:txBody>
      </p:sp>
    </p:spTree>
    <p:extLst>
      <p:ext uri="{BB962C8B-B14F-4D97-AF65-F5344CB8AC3E}">
        <p14:creationId xmlns:p14="http://schemas.microsoft.com/office/powerpoint/2010/main" val="301417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5EEF7-712F-45D7-9F35-45EB3D84E830}"/>
              </a:ext>
            </a:extLst>
          </p:cNvPr>
          <p:cNvSpPr txBox="1"/>
          <p:nvPr/>
        </p:nvSpPr>
        <p:spPr>
          <a:xfrm>
            <a:off x="685800" y="457200"/>
            <a:ext cx="7325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006600"/>
                </a:solidFill>
              </a:rPr>
              <a:t>Innovation #2</a:t>
            </a:r>
            <a:r>
              <a:rPr lang="en-US" sz="2000" b="1" i="1" dirty="0">
                <a:solidFill>
                  <a:srgbClr val="006600"/>
                </a:solidFill>
              </a:rPr>
              <a:t>:  We replaced the </a:t>
            </a:r>
            <a:r>
              <a:rPr lang="en-US" sz="2000" b="1" i="1" dirty="0">
                <a:solidFill>
                  <a:srgbClr val="9900CC"/>
                </a:solidFill>
              </a:rPr>
              <a:t>Viton</a:t>
            </a:r>
            <a:r>
              <a:rPr lang="en-US" sz="2000" b="1" i="1" dirty="0">
                <a:solidFill>
                  <a:srgbClr val="006600"/>
                </a:solidFill>
              </a:rPr>
              <a:t>-sealed vacuum valves with                      </a:t>
            </a:r>
            <a:r>
              <a:rPr lang="en-US" sz="2400" b="1" i="1" u="sng" dirty="0">
                <a:solidFill>
                  <a:srgbClr val="006600"/>
                </a:solidFill>
              </a:rPr>
              <a:t>All-metal vacuum gate-valves</a:t>
            </a:r>
            <a:r>
              <a:rPr lang="en-US" sz="2400" b="1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82335-5711-4266-9D7A-FAE24CC31B96}"/>
              </a:ext>
            </a:extLst>
          </p:cNvPr>
          <p:cNvSpPr txBox="1"/>
          <p:nvPr/>
        </p:nvSpPr>
        <p:spPr>
          <a:xfrm>
            <a:off x="533400" y="165506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9900CC"/>
                </a:solidFill>
              </a:rPr>
              <a:t>Viton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9900CC"/>
                </a:solidFill>
              </a:rPr>
              <a:t>seals are a type of </a:t>
            </a:r>
            <a:r>
              <a:rPr lang="en-US" sz="2400" b="1" i="1" u="sng" dirty="0">
                <a:solidFill>
                  <a:srgbClr val="9900CC"/>
                </a:solidFill>
              </a:rPr>
              <a:t>rubber</a:t>
            </a:r>
            <a:r>
              <a:rPr lang="en-US" sz="2400" b="1" i="1" dirty="0">
                <a:solidFill>
                  <a:srgbClr val="9900CC"/>
                </a:solidFill>
              </a:rPr>
              <a:t> sealing O-ring.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2400" b="1" i="1" dirty="0"/>
              <a:t>1. </a:t>
            </a:r>
            <a:r>
              <a:rPr lang="en-US" sz="2400" b="1" i="1" dirty="0">
                <a:solidFill>
                  <a:srgbClr val="9900CC"/>
                </a:solidFill>
              </a:rPr>
              <a:t>Viton</a:t>
            </a:r>
            <a:r>
              <a:rPr lang="en-US" sz="2400" b="1" i="1" dirty="0"/>
              <a:t> </a:t>
            </a:r>
            <a:r>
              <a:rPr lang="en-US" sz="2400" b="1" i="1" u="sng" dirty="0"/>
              <a:t>cannot be baked</a:t>
            </a:r>
            <a:r>
              <a:rPr lang="en-US" sz="2400" b="1" i="1" dirty="0"/>
              <a:t> at high temperatures, and                                                                     2.  </a:t>
            </a:r>
            <a:r>
              <a:rPr lang="en-US" sz="2400" b="1" i="1" dirty="0">
                <a:solidFill>
                  <a:srgbClr val="9900CC"/>
                </a:solidFill>
              </a:rPr>
              <a:t>Viton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u="sng" dirty="0">
                <a:solidFill>
                  <a:srgbClr val="C00000"/>
                </a:solidFill>
              </a:rPr>
              <a:t>outgasses organic </a:t>
            </a:r>
            <a:r>
              <a:rPr lang="en-US" sz="2400" b="1" i="1" u="sng" dirty="0" err="1">
                <a:solidFill>
                  <a:srgbClr val="C00000"/>
                </a:solidFill>
              </a:rPr>
              <a:t>impuries</a:t>
            </a:r>
            <a:r>
              <a:rPr lang="en-US" sz="2400" b="1" i="1" dirty="0">
                <a:solidFill>
                  <a:srgbClr val="C00000"/>
                </a:solidFill>
              </a:rPr>
              <a:t> into the MBE environment.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ED812-3A60-4E18-9B5E-6D7B9FBFC3E6}"/>
              </a:ext>
            </a:extLst>
          </p:cNvPr>
          <p:cNvSpPr/>
          <p:nvPr/>
        </p:nvSpPr>
        <p:spPr>
          <a:xfrm>
            <a:off x="1143000" y="3886200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The Swiss company VAT makes </a:t>
            </a:r>
            <a:r>
              <a:rPr lang="en-US" sz="2400" b="1" i="1" u="sng" dirty="0"/>
              <a:t>All-Metal Gate Valves</a:t>
            </a:r>
            <a:r>
              <a:rPr lang="en-US" sz="2400" b="1" i="1" dirty="0"/>
              <a:t>                                  </a:t>
            </a:r>
            <a:r>
              <a:rPr lang="en-US" b="1" i="1" dirty="0"/>
              <a:t>that are reliable but expensive.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812CF-31FD-47DC-A1F2-2C70B251C6CA}"/>
              </a:ext>
            </a:extLst>
          </p:cNvPr>
          <p:cNvSpPr/>
          <p:nvPr/>
        </p:nvSpPr>
        <p:spPr>
          <a:xfrm>
            <a:off x="1371600" y="5202936"/>
            <a:ext cx="62484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These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400" b="1" i="1" u="sng" dirty="0">
                <a:solidFill>
                  <a:schemeClr val="bg1"/>
                </a:solidFill>
              </a:rPr>
              <a:t>All-Metal VAT-Gate Valves</a:t>
            </a:r>
            <a:r>
              <a:rPr lang="en-US" b="1" i="1" dirty="0">
                <a:solidFill>
                  <a:schemeClr val="bg1"/>
                </a:solidFill>
              </a:rPr>
              <a:t>                                                 substantially reduced the load of organic impurities                                                                 in the pristine MBE environment.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9F741-2A57-4584-9922-97DF4B41FAF5}"/>
              </a:ext>
            </a:extLst>
          </p:cNvPr>
          <p:cNvSpPr/>
          <p:nvPr/>
        </p:nvSpPr>
        <p:spPr>
          <a:xfrm>
            <a:off x="457200" y="49891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006600"/>
                </a:solidFill>
              </a:rPr>
              <a:t>Innovation #3</a:t>
            </a:r>
            <a:r>
              <a:rPr lang="en-US" sz="2000" b="1" i="1" dirty="0">
                <a:solidFill>
                  <a:srgbClr val="006600"/>
                </a:solidFill>
              </a:rPr>
              <a:t>:   Replacing the (400 l/s) </a:t>
            </a:r>
            <a:r>
              <a:rPr lang="en-US" sz="2000" b="1" i="1" u="sng" dirty="0">
                <a:solidFill>
                  <a:srgbClr val="006600"/>
                </a:solidFill>
              </a:rPr>
              <a:t>Ion pump</a:t>
            </a:r>
            <a:r>
              <a:rPr lang="en-US" sz="2000" b="1" i="1" dirty="0">
                <a:solidFill>
                  <a:srgbClr val="006600"/>
                </a:solidFill>
              </a:rPr>
              <a:t> that came with the Varian machine with </a:t>
            </a:r>
            <a:r>
              <a:rPr lang="en-US" sz="2000" b="1" i="1" u="sng" dirty="0">
                <a:solidFill>
                  <a:srgbClr val="006600"/>
                </a:solidFill>
              </a:rPr>
              <a:t>two UHV-cryopumps</a:t>
            </a:r>
            <a:r>
              <a:rPr lang="en-US" sz="2000" b="1" i="1" dirty="0">
                <a:solidFill>
                  <a:srgbClr val="006600"/>
                </a:solidFill>
              </a:rPr>
              <a:t>, (each 3000 l/s).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1D88D-4000-42E5-B7EB-59BF9DB49824}"/>
              </a:ext>
            </a:extLst>
          </p:cNvPr>
          <p:cNvSpPr/>
          <p:nvPr/>
        </p:nvSpPr>
        <p:spPr>
          <a:xfrm>
            <a:off x="533400" y="171295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/>
              <a:t>To handle any interruptions in electrical service to the cryopumps</a:t>
            </a:r>
            <a:r>
              <a:rPr lang="en-US" sz="2000" b="1" i="1" dirty="0"/>
              <a:t>,                                                                                          </a:t>
            </a:r>
            <a:r>
              <a:rPr lang="en-US" sz="2000" b="1" i="1" dirty="0">
                <a:solidFill>
                  <a:srgbClr val="0000FF"/>
                </a:solidFill>
              </a:rPr>
              <a:t>we built circuits to detect cryopump-warming,                                                                                                 and to seal off the warming-cryopumps from the MBE environment.</a:t>
            </a:r>
          </a:p>
          <a:p>
            <a:pPr algn="ctr"/>
            <a:r>
              <a:rPr lang="en-US" sz="1600" b="1" i="1" dirty="0"/>
              <a:t> 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However, during a </a:t>
            </a:r>
            <a:r>
              <a:rPr lang="en-US" b="1" i="1" u="sng" dirty="0">
                <a:solidFill>
                  <a:srgbClr val="C00000"/>
                </a:solidFill>
              </a:rPr>
              <a:t>long</a:t>
            </a:r>
            <a:r>
              <a:rPr lang="en-US" b="1" i="1" dirty="0">
                <a:solidFill>
                  <a:srgbClr val="C00000"/>
                </a:solidFill>
              </a:rPr>
              <a:t> power interruption, a sealed-and-warming cryopump                                          can become a </a:t>
            </a:r>
            <a:r>
              <a:rPr lang="en-US" b="1" i="1" u="sng" dirty="0">
                <a:solidFill>
                  <a:srgbClr val="C00000"/>
                </a:solidFill>
              </a:rPr>
              <a:t>dangerous bomb</a:t>
            </a:r>
            <a:r>
              <a:rPr lang="en-US" b="1" i="1" dirty="0">
                <a:solidFill>
                  <a:srgbClr val="C00000"/>
                </a:solidFill>
              </a:rPr>
              <a:t>! </a:t>
            </a:r>
          </a:p>
          <a:p>
            <a:pPr algn="ctr"/>
            <a:r>
              <a:rPr lang="en-US" sz="1600" b="1" i="1" dirty="0"/>
              <a:t> To minimize this risk, we installed high-capacity backup batteries,                                                                 a diesel powered electrical backup,                                                                                                                           and a robotic telephone dialer, that would notify us 24hrs/day of such an emergency.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F0941-6E75-4970-BC0D-8969081A1F4D}"/>
              </a:ext>
            </a:extLst>
          </p:cNvPr>
          <p:cNvSpPr/>
          <p:nvPr/>
        </p:nvSpPr>
        <p:spPr>
          <a:xfrm>
            <a:off x="381000" y="4724400"/>
            <a:ext cx="8382000" cy="147732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The effort to construct these extensive backup systems was rewarded with                             a </a:t>
            </a:r>
            <a:r>
              <a:rPr lang="en-US" b="1" i="1" u="sng" dirty="0">
                <a:solidFill>
                  <a:srgbClr val="FFC000"/>
                </a:solidFill>
              </a:rPr>
              <a:t>fifteen times</a:t>
            </a:r>
            <a:r>
              <a:rPr lang="en-US" b="1" i="1" dirty="0">
                <a:solidFill>
                  <a:srgbClr val="FFC000"/>
                </a:solidFill>
              </a:rPr>
              <a:t> gain in vacuum-pumping-speed. </a:t>
            </a:r>
          </a:p>
          <a:p>
            <a:pPr algn="ctr"/>
            <a:endParaRPr lang="en-US" b="1" i="1" dirty="0">
              <a:solidFill>
                <a:srgbClr val="FFC000"/>
              </a:solidFill>
            </a:endParaRPr>
          </a:p>
          <a:p>
            <a:pPr lvl="1" algn="ctr"/>
            <a:r>
              <a:rPr lang="en-US" b="1" i="1" dirty="0">
                <a:solidFill>
                  <a:srgbClr val="FFC000"/>
                </a:solidFill>
              </a:rPr>
              <a:t>Innovations #2 and #3 </a:t>
            </a:r>
            <a:r>
              <a:rPr lang="en-US" b="1" i="1" dirty="0" err="1">
                <a:solidFill>
                  <a:srgbClr val="FFC000"/>
                </a:solidFill>
              </a:rPr>
              <a:t>togteher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u="sng" dirty="0">
                <a:solidFill>
                  <a:srgbClr val="FFC000"/>
                </a:solidFill>
              </a:rPr>
              <a:t>lowered our base pressure</a:t>
            </a:r>
            <a:r>
              <a:rPr lang="en-US" b="1" i="1" dirty="0">
                <a:solidFill>
                  <a:srgbClr val="FFC000"/>
                </a:solidFill>
              </a:rPr>
              <a:t> from 10</a:t>
            </a:r>
            <a:r>
              <a:rPr lang="en-US" b="1" i="1" baseline="30000" dirty="0">
                <a:solidFill>
                  <a:srgbClr val="FFC000"/>
                </a:solidFill>
              </a:rPr>
              <a:t>-11</a:t>
            </a:r>
            <a:r>
              <a:rPr lang="en-US" b="1" i="1" dirty="0">
                <a:solidFill>
                  <a:srgbClr val="FFC000"/>
                </a:solidFill>
              </a:rPr>
              <a:t> Torr                                                                            to the </a:t>
            </a:r>
            <a:r>
              <a:rPr lang="en-US" b="1" i="1" u="sng" dirty="0">
                <a:solidFill>
                  <a:srgbClr val="FFC000"/>
                </a:solidFill>
              </a:rPr>
              <a:t>10</a:t>
            </a:r>
            <a:r>
              <a:rPr lang="en-US" b="1" i="1" u="sng" baseline="30000" dirty="0">
                <a:solidFill>
                  <a:srgbClr val="FFC000"/>
                </a:solidFill>
              </a:rPr>
              <a:t>-12</a:t>
            </a:r>
            <a:r>
              <a:rPr lang="en-US" b="1" i="1" u="sng" dirty="0">
                <a:solidFill>
                  <a:srgbClr val="FFC000"/>
                </a:solidFill>
              </a:rPr>
              <a:t> Torr vacuum range</a:t>
            </a:r>
            <a:r>
              <a:rPr lang="en-US" b="1" i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11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532FA-E59F-4C2E-BBD3-C9AEDC2BE169}"/>
              </a:ext>
            </a:extLst>
          </p:cNvPr>
          <p:cNvSpPr/>
          <p:nvPr/>
        </p:nvSpPr>
        <p:spPr>
          <a:xfrm>
            <a:off x="457200" y="304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006600"/>
                </a:solidFill>
              </a:rPr>
              <a:t>Innovation #4</a:t>
            </a:r>
            <a:r>
              <a:rPr lang="en-US" sz="2000" b="1" i="1" dirty="0">
                <a:solidFill>
                  <a:srgbClr val="006600"/>
                </a:solidFill>
              </a:rPr>
              <a:t>:   Argon gas method for servicing the Ga, Al, or Si sources </a:t>
            </a:r>
            <a:r>
              <a:rPr lang="en-US" sz="2000" b="1" i="1" u="sng" dirty="0">
                <a:solidFill>
                  <a:srgbClr val="006600"/>
                </a:solidFill>
              </a:rPr>
              <a:t>without</a:t>
            </a:r>
            <a:r>
              <a:rPr lang="en-US" sz="2000" b="1" i="1" dirty="0">
                <a:solidFill>
                  <a:srgbClr val="006600"/>
                </a:solidFill>
              </a:rPr>
              <a:t> exposing of the MBE chamber to air.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D1AB1-40D5-4682-BC0D-2110252A467B}"/>
              </a:ext>
            </a:extLst>
          </p:cNvPr>
          <p:cNvSpPr/>
          <p:nvPr/>
        </p:nvSpPr>
        <p:spPr>
          <a:xfrm>
            <a:off x="533400" y="1219200"/>
            <a:ext cx="7924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Even a </a:t>
            </a:r>
            <a:r>
              <a:rPr lang="en-US" sz="2000" b="1" i="1" u="sng" dirty="0">
                <a:solidFill>
                  <a:srgbClr val="C00000"/>
                </a:solidFill>
              </a:rPr>
              <a:t>brief</a:t>
            </a:r>
            <a:r>
              <a:rPr lang="en-US" sz="2000" b="1" i="1" dirty="0">
                <a:solidFill>
                  <a:srgbClr val="C00000"/>
                </a:solidFill>
              </a:rPr>
              <a:t> exposure of a UHV vacuum system to </a:t>
            </a:r>
            <a:r>
              <a:rPr lang="en-US" sz="2000" b="1" i="1" u="sng" dirty="0">
                <a:solidFill>
                  <a:srgbClr val="C00000"/>
                </a:solidFill>
              </a:rPr>
              <a:t>New Jersey air</a:t>
            </a:r>
            <a:r>
              <a:rPr lang="en-US" sz="2000" b="1" i="1" dirty="0">
                <a:solidFill>
                  <a:srgbClr val="C00000"/>
                </a:solidFill>
              </a:rPr>
              <a:t>                                  </a:t>
            </a:r>
            <a:r>
              <a:rPr lang="en-US" b="1" i="1" u="sng" dirty="0">
                <a:solidFill>
                  <a:srgbClr val="0000FF"/>
                </a:solidFill>
              </a:rPr>
              <a:t>deposits 10 to 20 molecular layers</a:t>
            </a:r>
            <a:r>
              <a:rPr lang="en-US" b="1" i="1" dirty="0">
                <a:solidFill>
                  <a:srgbClr val="0000FF"/>
                </a:solidFill>
              </a:rPr>
              <a:t> of H</a:t>
            </a:r>
            <a:r>
              <a:rPr lang="en-US" b="1" i="1" baseline="-25000" dirty="0">
                <a:solidFill>
                  <a:srgbClr val="0000FF"/>
                </a:solidFill>
              </a:rPr>
              <a:t>2</a:t>
            </a:r>
            <a:r>
              <a:rPr lang="en-US" b="1" i="1" dirty="0">
                <a:solidFill>
                  <a:srgbClr val="0000FF"/>
                </a:solidFill>
              </a:rPr>
              <a:t>O, CO, and CO</a:t>
            </a:r>
            <a:r>
              <a:rPr lang="en-US" b="1" i="1" baseline="-25000" dirty="0">
                <a:solidFill>
                  <a:srgbClr val="0000FF"/>
                </a:solidFill>
              </a:rPr>
              <a:t>2</a:t>
            </a:r>
            <a:r>
              <a:rPr lang="en-US" b="1" i="1" dirty="0">
                <a:solidFill>
                  <a:srgbClr val="0000FF"/>
                </a:solidFill>
              </a:rPr>
              <a:t>                                                     on </a:t>
            </a:r>
            <a:r>
              <a:rPr lang="en-US" b="1" i="1" u="sng" dirty="0">
                <a:solidFill>
                  <a:srgbClr val="0000FF"/>
                </a:solidFill>
              </a:rPr>
              <a:t>all</a:t>
            </a:r>
            <a:r>
              <a:rPr lang="en-US" b="1" i="1" dirty="0">
                <a:solidFill>
                  <a:srgbClr val="0000FF"/>
                </a:solidFill>
              </a:rPr>
              <a:t> internal surfaces. </a:t>
            </a:r>
          </a:p>
          <a:p>
            <a:pPr algn="ctr"/>
            <a:r>
              <a:rPr lang="en-US" sz="2000" b="1" i="1" dirty="0"/>
              <a:t>Re-cleaning these surfaces would require a </a:t>
            </a:r>
            <a:r>
              <a:rPr lang="en-US" sz="2000" b="1" i="1" u="sng" dirty="0"/>
              <a:t>new</a:t>
            </a:r>
            <a:r>
              <a:rPr lang="en-US" sz="2000" b="1" i="1" dirty="0"/>
              <a:t> bake of many hours!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E289-D53B-463F-A9DA-80DAE994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95600"/>
            <a:ext cx="3211643" cy="3201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B59BE-65F4-4E91-B263-12113D3489EE}"/>
              </a:ext>
            </a:extLst>
          </p:cNvPr>
          <p:cNvSpPr txBox="1"/>
          <p:nvPr/>
        </p:nvSpPr>
        <p:spPr>
          <a:xfrm>
            <a:off x="762000" y="3007311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As a test we pumped a vacuum chamber to 4x10</a:t>
            </a:r>
            <a:r>
              <a:rPr lang="en-US" b="1" i="1" baseline="30000" dirty="0"/>
              <a:t>-10</a:t>
            </a:r>
            <a:r>
              <a:rPr lang="en-US" b="1" i="1" dirty="0"/>
              <a:t> Torr.                              </a:t>
            </a:r>
            <a:r>
              <a:rPr lang="en-US" b="1" i="1" dirty="0">
                <a:solidFill>
                  <a:srgbClr val="0000FF"/>
                </a:solidFill>
              </a:rPr>
              <a:t>We then closed-off the cryopump and </a:t>
            </a:r>
            <a:r>
              <a:rPr lang="en-US" b="1" i="1" u="sng" dirty="0">
                <a:solidFill>
                  <a:srgbClr val="0000FF"/>
                </a:solidFill>
              </a:rPr>
              <a:t>filled the chamber </a:t>
            </a:r>
            <a:r>
              <a:rPr lang="en-US" b="1" i="1" dirty="0">
                <a:solidFill>
                  <a:srgbClr val="0000FF"/>
                </a:solidFill>
              </a:rPr>
              <a:t>with an </a:t>
            </a:r>
            <a:r>
              <a:rPr lang="en-US" b="1" i="1" u="sng" dirty="0">
                <a:solidFill>
                  <a:srgbClr val="0000FF"/>
                </a:solidFill>
              </a:rPr>
              <a:t>atmosphere of purified Argon gas</a:t>
            </a:r>
            <a:r>
              <a:rPr lang="en-US" b="1" i="1" dirty="0">
                <a:solidFill>
                  <a:srgbClr val="0000FF"/>
                </a:solidFill>
              </a:rPr>
              <a:t>.</a:t>
            </a:r>
          </a:p>
          <a:p>
            <a:pPr algn="ctr"/>
            <a:endParaRPr lang="en-US" b="1" i="1" dirty="0">
              <a:solidFill>
                <a:srgbClr val="0000FF"/>
              </a:solidFill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When we pumped out the </a:t>
            </a:r>
            <a:r>
              <a:rPr lang="en-US" b="1" i="1" dirty="0" err="1">
                <a:solidFill>
                  <a:srgbClr val="C00000"/>
                </a:solidFill>
              </a:rPr>
              <a:t>Ar</a:t>
            </a:r>
            <a:r>
              <a:rPr lang="en-US" b="1" i="1" dirty="0">
                <a:solidFill>
                  <a:srgbClr val="C00000"/>
                </a:solidFill>
              </a:rPr>
              <a:t>-gas, we saw the chamber pressure quickly drop to the original level,    </a:t>
            </a:r>
            <a:endParaRPr lang="en-US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D718B-E78F-4D3E-9253-A0ABB97ACA5B}"/>
              </a:ext>
            </a:extLst>
          </p:cNvPr>
          <p:cNvSpPr txBox="1"/>
          <p:nvPr/>
        </p:nvSpPr>
        <p:spPr>
          <a:xfrm>
            <a:off x="685801" y="5562600"/>
            <a:ext cx="3581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    </a:t>
            </a:r>
            <a:r>
              <a:rPr lang="en-US" b="1" i="1" u="sng" dirty="0">
                <a:solidFill>
                  <a:srgbClr val="FF9900"/>
                </a:solidFill>
              </a:rPr>
              <a:t>showing that Argon gas does not contaminate a clean                vacuum chamber.</a:t>
            </a:r>
          </a:p>
        </p:txBody>
      </p:sp>
    </p:spTree>
    <p:extLst>
      <p:ext uri="{BB962C8B-B14F-4D97-AF65-F5344CB8AC3E}">
        <p14:creationId xmlns:p14="http://schemas.microsoft.com/office/powerpoint/2010/main" val="62597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DE158-CC71-4E7B-AA3C-399A27D09A6C}"/>
              </a:ext>
            </a:extLst>
          </p:cNvPr>
          <p:cNvSpPr/>
          <p:nvPr/>
        </p:nvSpPr>
        <p:spPr>
          <a:xfrm>
            <a:off x="533400" y="304800"/>
            <a:ext cx="79248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Innovation idea:  Because Argon gas does </a:t>
            </a:r>
            <a:r>
              <a:rPr lang="en-US" b="1" i="1" u="sng" dirty="0">
                <a:solidFill>
                  <a:srgbClr val="FFC000"/>
                </a:solidFill>
              </a:rPr>
              <a:t>not</a:t>
            </a:r>
            <a:r>
              <a:rPr lang="en-US" b="1" i="1" dirty="0">
                <a:solidFill>
                  <a:srgbClr val="FFC000"/>
                </a:solidFill>
              </a:rPr>
              <a:t> appear to contaminate surfaces,                                                                                        it can be used to </a:t>
            </a:r>
            <a:r>
              <a:rPr lang="en-US" b="1" i="1" u="sng" dirty="0">
                <a:solidFill>
                  <a:srgbClr val="FFC000"/>
                </a:solidFill>
              </a:rPr>
              <a:t>protect</a:t>
            </a:r>
            <a:r>
              <a:rPr lang="en-US" b="1" i="1" dirty="0">
                <a:solidFill>
                  <a:srgbClr val="FFC000"/>
                </a:solidFill>
              </a:rPr>
              <a:t> the pristine conditions in fully-baked MBE chambers.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CE6C29-0409-467C-AE59-CD83D17BB50D}"/>
              </a:ext>
            </a:extLst>
          </p:cNvPr>
          <p:cNvSpPr/>
          <p:nvPr/>
        </p:nvSpPr>
        <p:spPr>
          <a:xfrm>
            <a:off x="685800" y="1066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006600"/>
                </a:solidFill>
              </a:rPr>
              <a:t>Innovation #4</a:t>
            </a:r>
            <a:r>
              <a:rPr lang="en-US" sz="2000" b="1" i="1" dirty="0">
                <a:solidFill>
                  <a:srgbClr val="006600"/>
                </a:solidFill>
              </a:rPr>
              <a:t>:   Argon gas method for installing equipment </a:t>
            </a:r>
            <a:r>
              <a:rPr lang="en-US" sz="2000" b="1" i="1" u="sng" dirty="0">
                <a:solidFill>
                  <a:srgbClr val="006600"/>
                </a:solidFill>
              </a:rPr>
              <a:t>without</a:t>
            </a:r>
            <a:r>
              <a:rPr lang="en-US" sz="2000" b="1" i="1" dirty="0">
                <a:solidFill>
                  <a:srgbClr val="006600"/>
                </a:solidFill>
              </a:rPr>
              <a:t>                                   exposing the MBE chamber to air.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0262D-4F6E-42E1-838E-48D2F2297EAC}"/>
              </a:ext>
            </a:extLst>
          </p:cNvPr>
          <p:cNvSpPr/>
          <p:nvPr/>
        </p:nvSpPr>
        <p:spPr>
          <a:xfrm>
            <a:off x="762000" y="1890355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600" b="1" i="1" u="sng" dirty="0"/>
              <a:t>Flow 10</a:t>
            </a:r>
            <a:r>
              <a:rPr lang="en-US" sz="1600" b="1" i="1" u="sng" baseline="30000" dirty="0"/>
              <a:t>-6</a:t>
            </a:r>
            <a:r>
              <a:rPr lang="en-US" sz="1600" b="1" i="1" u="sng" dirty="0"/>
              <a:t> purity Argon over HOT Titanium</a:t>
            </a:r>
            <a:r>
              <a:rPr lang="en-US" sz="1600" b="1" i="1" dirty="0"/>
              <a:t> to get </a:t>
            </a:r>
            <a:r>
              <a:rPr lang="en-US" sz="1600" b="1" i="1" dirty="0">
                <a:solidFill>
                  <a:srgbClr val="C00000"/>
                </a:solidFill>
              </a:rPr>
              <a:t>10</a:t>
            </a:r>
            <a:r>
              <a:rPr lang="en-US" sz="1600" b="1" i="1" baseline="30000" dirty="0">
                <a:solidFill>
                  <a:srgbClr val="C00000"/>
                </a:solidFill>
              </a:rPr>
              <a:t>-11</a:t>
            </a:r>
            <a:r>
              <a:rPr lang="en-US" sz="1600" b="1" i="1" dirty="0"/>
              <a:t> purity Argon. </a:t>
            </a:r>
          </a:p>
          <a:p>
            <a:pPr marL="457200" indent="-457200">
              <a:buAutoNum type="arabicPeriod"/>
            </a:pPr>
            <a:endParaRPr lang="en-US" sz="1600" b="1" i="1" dirty="0"/>
          </a:p>
          <a:p>
            <a:pPr marL="457200" indent="-457200">
              <a:buAutoNum type="arabicPeriod"/>
            </a:pPr>
            <a:r>
              <a:rPr lang="en-US" sz="1600" b="1" i="1" u="sng" dirty="0">
                <a:solidFill>
                  <a:srgbClr val="0000FF"/>
                </a:solidFill>
              </a:rPr>
              <a:t>Fill the MBE machine with 10</a:t>
            </a:r>
            <a:r>
              <a:rPr lang="en-US" sz="1600" b="1" i="1" u="sng" baseline="30000" dirty="0">
                <a:solidFill>
                  <a:srgbClr val="0000FF"/>
                </a:solidFill>
              </a:rPr>
              <a:t>-11</a:t>
            </a:r>
            <a:r>
              <a:rPr lang="en-US" sz="1600" b="1" i="1" u="sng" dirty="0">
                <a:solidFill>
                  <a:srgbClr val="0000FF"/>
                </a:solidFill>
              </a:rPr>
              <a:t> purity Argon</a:t>
            </a:r>
            <a:r>
              <a:rPr lang="en-US" sz="1600" b="1" i="1" dirty="0">
                <a:solidFill>
                  <a:srgbClr val="0000FF"/>
                </a:solidFill>
              </a:rPr>
              <a:t> (</a:t>
            </a:r>
            <a:r>
              <a:rPr lang="en-US" sz="1600" b="1" i="1" dirty="0">
                <a:solidFill>
                  <a:srgbClr val="C00000"/>
                </a:solidFill>
              </a:rPr>
              <a:t>to 2 psi above an atmosphere</a:t>
            </a:r>
            <a:r>
              <a:rPr lang="en-US" sz="1600" b="1" i="1" dirty="0">
                <a:solidFill>
                  <a:srgbClr val="0000FF"/>
                </a:solidFill>
              </a:rPr>
              <a:t>).</a:t>
            </a:r>
          </a:p>
          <a:p>
            <a:pPr marL="457200" indent="-457200">
              <a:buAutoNum type="arabicPeriod"/>
            </a:pPr>
            <a:endParaRPr lang="en-US" sz="1600" b="1" i="1" dirty="0"/>
          </a:p>
          <a:p>
            <a:pPr marL="457200" indent="-457200">
              <a:buAutoNum type="arabicPeriod"/>
            </a:pPr>
            <a:r>
              <a:rPr lang="en-US" sz="1600" b="1" i="1" dirty="0"/>
              <a:t> </a:t>
            </a:r>
            <a:r>
              <a:rPr lang="en-US" sz="1600" b="1" i="1" u="sng" dirty="0"/>
              <a:t>Install a plastic glove-bag tightly</a:t>
            </a:r>
            <a:r>
              <a:rPr lang="en-US" sz="1600" b="1" i="1" dirty="0"/>
              <a:t> over a new blank-off flange and the part to be exchanged.       (for example an empty effusion cell)</a:t>
            </a:r>
          </a:p>
          <a:p>
            <a:pPr marL="457200" indent="-457200">
              <a:buAutoNum type="arabicPeriod"/>
            </a:pPr>
            <a:endParaRPr lang="en-US" sz="1600" b="1" i="1" dirty="0"/>
          </a:p>
          <a:p>
            <a:pPr marL="457200" indent="-457200">
              <a:buAutoNum type="arabicPeriod"/>
            </a:pPr>
            <a:r>
              <a:rPr lang="en-US" sz="1600" b="1" i="1" u="sng" dirty="0">
                <a:solidFill>
                  <a:srgbClr val="0000FF"/>
                </a:solidFill>
              </a:rPr>
              <a:t>Fill the glove-bag with purified Argon</a:t>
            </a:r>
            <a:r>
              <a:rPr lang="en-US" sz="1600" b="1" i="1" dirty="0">
                <a:solidFill>
                  <a:srgbClr val="0000FF"/>
                </a:solidFill>
              </a:rPr>
              <a:t>, then expel half the Argon gas-air mix                                     through a one-way vent.   </a:t>
            </a:r>
            <a:r>
              <a:rPr lang="en-US" sz="1600" b="1" i="1" dirty="0">
                <a:solidFill>
                  <a:srgbClr val="C00000"/>
                </a:solidFill>
              </a:rPr>
              <a:t>Repeat these steps twenty-five times</a:t>
            </a:r>
            <a:r>
              <a:rPr lang="en-US" sz="1600" b="1" i="1" dirty="0">
                <a:solidFill>
                  <a:srgbClr val="0000FF"/>
                </a:solidFill>
              </a:rPr>
              <a:t>, until the                                  glove bag contains 10</a:t>
            </a:r>
            <a:r>
              <a:rPr lang="en-US" sz="1600" b="1" i="1" baseline="30000" dirty="0">
                <a:solidFill>
                  <a:srgbClr val="0000FF"/>
                </a:solidFill>
              </a:rPr>
              <a:t>-8</a:t>
            </a:r>
            <a:r>
              <a:rPr lang="en-US" sz="1600" b="1" i="1" dirty="0">
                <a:solidFill>
                  <a:srgbClr val="0000FF"/>
                </a:solidFill>
              </a:rPr>
              <a:t> purity Argon gas (pressurized to one atmosphere). </a:t>
            </a:r>
          </a:p>
          <a:p>
            <a:pPr marL="457200" indent="-457200">
              <a:buAutoNum type="arabicPeriod"/>
            </a:pPr>
            <a:endParaRPr lang="en-US" sz="1600" b="1" i="1" dirty="0"/>
          </a:p>
          <a:p>
            <a:pPr marL="457200" indent="-457200">
              <a:buAutoNum type="arabicPeriod"/>
            </a:pPr>
            <a:r>
              <a:rPr lang="en-US" sz="1600" b="1" i="1" dirty="0"/>
              <a:t> </a:t>
            </a:r>
            <a:r>
              <a:rPr lang="en-US" sz="1600" b="1" i="1" u="sng" dirty="0"/>
              <a:t>Undo the flange-bolts on of the part to be replaced</a:t>
            </a:r>
            <a:r>
              <a:rPr lang="en-US" sz="1600" b="1" i="1" dirty="0"/>
              <a:t>.  There will be a slight gas     outflow </a:t>
            </a:r>
            <a:r>
              <a:rPr lang="en-US" sz="1600" b="1" i="1" u="sng" dirty="0"/>
              <a:t>from</a:t>
            </a:r>
            <a:r>
              <a:rPr lang="en-US" sz="1600" b="1" i="1" dirty="0"/>
              <a:t> the MBE </a:t>
            </a:r>
            <a:r>
              <a:rPr lang="en-US" sz="1600" b="1" i="1" u="sng" dirty="0"/>
              <a:t>into</a:t>
            </a:r>
            <a:r>
              <a:rPr lang="en-US" sz="1600" b="1" i="1" dirty="0"/>
              <a:t> the glove bag as the Argon gas pressures equilibrate.</a:t>
            </a:r>
          </a:p>
          <a:p>
            <a:pPr marL="457200" indent="-457200">
              <a:buAutoNum type="arabicPeriod"/>
            </a:pPr>
            <a:endParaRPr lang="en-US" sz="1600" b="1" i="1" dirty="0"/>
          </a:p>
          <a:p>
            <a:pPr marL="457200" indent="-457200">
              <a:buAutoNum type="arabicPeriod"/>
            </a:pPr>
            <a:r>
              <a:rPr lang="en-US" sz="1600" b="1" i="1" u="sng" dirty="0">
                <a:solidFill>
                  <a:srgbClr val="0000FF"/>
                </a:solidFill>
              </a:rPr>
              <a:t>Remove the old part, and bolt on the blank-off flange in its place</a:t>
            </a:r>
            <a:r>
              <a:rPr lang="en-US" sz="16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A63EC-97CB-495C-A452-B47E44DBBEE0}"/>
              </a:ext>
            </a:extLst>
          </p:cNvPr>
          <p:cNvSpPr/>
          <p:nvPr/>
        </p:nvSpPr>
        <p:spPr>
          <a:xfrm>
            <a:off x="551411" y="5791200"/>
            <a:ext cx="792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We have found that this procedure preserves the pristine conditions                                 of a previously vacuum-baked MBE interior.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Our MBE machine interior has not seen New Jersey air since 2014! </a:t>
            </a:r>
          </a:p>
        </p:txBody>
      </p:sp>
    </p:spTree>
    <p:extLst>
      <p:ext uri="{BB962C8B-B14F-4D97-AF65-F5344CB8AC3E}">
        <p14:creationId xmlns:p14="http://schemas.microsoft.com/office/powerpoint/2010/main" val="207781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3B7269-002B-4C7A-B2ED-C84EAA89F5DE}"/>
              </a:ext>
            </a:extLst>
          </p:cNvPr>
          <p:cNvSpPr/>
          <p:nvPr/>
        </p:nvSpPr>
        <p:spPr>
          <a:xfrm>
            <a:off x="457200" y="3157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Example of a </a:t>
            </a:r>
            <a:r>
              <a:rPr lang="en-US" sz="2000" b="1" i="1" u="sng" dirty="0">
                <a:solidFill>
                  <a:srgbClr val="C00000"/>
                </a:solidFill>
              </a:rPr>
              <a:t>FAILED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Innovation:</a:t>
            </a:r>
            <a:r>
              <a:rPr lang="en-US" sz="2000" b="1" i="1" dirty="0">
                <a:solidFill>
                  <a:srgbClr val="006600"/>
                </a:solidFill>
              </a:rPr>
              <a:t>  </a:t>
            </a:r>
            <a:r>
              <a:rPr lang="en-US" sz="2000" b="1" i="1" dirty="0"/>
              <a:t>We installed baffles to lower the             radiation-load from the lip of a PBN crucible containing molten Aluminum.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A169A8-E676-499E-823C-C1D7105CCDE7}"/>
              </a:ext>
            </a:extLst>
          </p:cNvPr>
          <p:cNvSpPr txBox="1"/>
          <p:nvPr/>
        </p:nvSpPr>
        <p:spPr>
          <a:xfrm>
            <a:off x="5840329" y="3392557"/>
            <a:ext cx="2384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/>
              <a:t>With</a:t>
            </a:r>
            <a:r>
              <a:rPr lang="en-US" sz="1600" b="1" i="1" dirty="0"/>
              <a:t> thermal baffles the </a:t>
            </a:r>
            <a:r>
              <a:rPr lang="en-US" sz="1600" b="1" i="1" dirty="0">
                <a:solidFill>
                  <a:srgbClr val="0070C0"/>
                </a:solidFill>
              </a:rPr>
              <a:t>molten Al crawls forward </a:t>
            </a:r>
            <a:r>
              <a:rPr lang="en-US" sz="1600" b="1" i="1" u="sng" dirty="0"/>
              <a:t>PAST the</a:t>
            </a:r>
            <a:r>
              <a:rPr lang="en-US" sz="1600" b="1" i="1" u="sng" dirty="0">
                <a:solidFill>
                  <a:srgbClr val="C00000"/>
                </a:solidFill>
              </a:rPr>
              <a:t> hot </a:t>
            </a:r>
            <a:r>
              <a:rPr lang="en-US" sz="1600" b="1" i="1" u="sng" dirty="0"/>
              <a:t>PBN lip </a:t>
            </a:r>
            <a:r>
              <a:rPr lang="en-US" sz="1600" b="1" i="1" dirty="0">
                <a:solidFill>
                  <a:srgbClr val="C00000"/>
                </a:solidFill>
              </a:rPr>
              <a:t>DESTROYING the Al-Cell</a:t>
            </a:r>
            <a:r>
              <a:rPr lang="en-US" sz="1600" b="1" i="1" dirty="0"/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B1EB01-B76D-4DDB-AFF6-3F0DDAFCEF1F}"/>
              </a:ext>
            </a:extLst>
          </p:cNvPr>
          <p:cNvSpPr/>
          <p:nvPr/>
        </p:nvSpPr>
        <p:spPr>
          <a:xfrm>
            <a:off x="800100" y="563184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Molten Aluminum can destroy a HOT Tantalum K-Cell                                         in fifteen minutes!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43DC645-1A82-4FCA-9A5D-E9FCEB14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84672"/>
            <a:ext cx="3353091" cy="13656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E6FD52-F1AA-416F-BEA3-EC7978AD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604632"/>
            <a:ext cx="2743200" cy="115060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BB93FE9-8648-425B-825E-6D1B2B24A55A}"/>
              </a:ext>
            </a:extLst>
          </p:cNvPr>
          <p:cNvSpPr txBox="1"/>
          <p:nvPr/>
        </p:nvSpPr>
        <p:spPr>
          <a:xfrm>
            <a:off x="5742600" y="1604632"/>
            <a:ext cx="2579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/>
              <a:t>Without</a:t>
            </a:r>
            <a:r>
              <a:rPr lang="en-US" sz="1600" b="1" i="1" dirty="0"/>
              <a:t> thermal baffles the </a:t>
            </a:r>
            <a:r>
              <a:rPr lang="en-US" sz="1600" b="1" i="1" dirty="0">
                <a:solidFill>
                  <a:srgbClr val="0070C0"/>
                </a:solidFill>
              </a:rPr>
              <a:t>molten Al crawls forward </a:t>
            </a:r>
            <a:r>
              <a:rPr lang="en-US" sz="1600" b="1" i="1" u="sng" dirty="0"/>
              <a:t>but STOPS                                  at the cold PBN lip.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46808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350A89-43A9-4194-9FCC-BEBBB72F0743}"/>
              </a:ext>
            </a:extLst>
          </p:cNvPr>
          <p:cNvSpPr/>
          <p:nvPr/>
        </p:nvSpPr>
        <p:spPr>
          <a:xfrm>
            <a:off x="685800" y="5334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These innovations at Bell Labs in Murray Hill                                           allowed us to gradually raise the GaAs quantum well mobility                                  from 5 million cm</a:t>
            </a:r>
            <a:r>
              <a:rPr lang="en-US" sz="2000" b="1" i="1" baseline="30000" dirty="0"/>
              <a:t>2</a:t>
            </a:r>
            <a:r>
              <a:rPr lang="en-US" sz="2000" b="1" i="1" dirty="0"/>
              <a:t>/Vs to </a:t>
            </a:r>
            <a:r>
              <a:rPr lang="en-US" sz="2000" b="1" i="1" u="sng" dirty="0"/>
              <a:t>30 million cm</a:t>
            </a:r>
            <a:r>
              <a:rPr lang="en-US" sz="2000" b="1" i="1" u="sng" baseline="30000" dirty="0"/>
              <a:t>2</a:t>
            </a:r>
            <a:r>
              <a:rPr lang="en-US" sz="2000" b="1" i="1" u="sng" dirty="0"/>
              <a:t>/Vs</a:t>
            </a:r>
            <a:r>
              <a:rPr lang="en-US" sz="2000" b="1" i="1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72BCA-B8DA-485D-9399-A803335A94F6}"/>
              </a:ext>
            </a:extLst>
          </p:cNvPr>
          <p:cNvSpPr/>
          <p:nvPr/>
        </p:nvSpPr>
        <p:spPr>
          <a:xfrm>
            <a:off x="647700" y="21336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In 2009 we moved our MBE effort from Bell Labs to Princeton University </a:t>
            </a:r>
            <a:r>
              <a:rPr lang="en-US" sz="2000" b="1" i="1" dirty="0"/>
              <a:t>and obtained  a National Science Foundation Grant,                                                    and a series of Gordon and Betty Moore Foundation Grants                                                       </a:t>
            </a:r>
            <a:r>
              <a:rPr lang="en-US" sz="2000" b="1" i="1" dirty="0">
                <a:solidFill>
                  <a:srgbClr val="0000FF"/>
                </a:solidFill>
              </a:rPr>
              <a:t>to build a more innovative MBE machine.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B5D61-A3F9-4287-B99F-7BECF6A6638A}"/>
              </a:ext>
            </a:extLst>
          </p:cNvPr>
          <p:cNvSpPr/>
          <p:nvPr/>
        </p:nvSpPr>
        <p:spPr>
          <a:xfrm>
            <a:off x="381000" y="3886200"/>
            <a:ext cx="8229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By 2015 our new Princeton MBE machine was designed and built.                             It featured: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  </a:t>
            </a:r>
            <a:r>
              <a:rPr lang="en-US" sz="2000" b="1" i="1" dirty="0">
                <a:solidFill>
                  <a:srgbClr val="C00000"/>
                </a:solidFill>
              </a:rPr>
              <a:t>Four </a:t>
            </a:r>
            <a:r>
              <a:rPr lang="en-US" sz="2000" b="1" i="1" u="sng" dirty="0">
                <a:solidFill>
                  <a:srgbClr val="C00000"/>
                </a:solidFill>
              </a:rPr>
              <a:t>external</a:t>
            </a:r>
            <a:r>
              <a:rPr lang="en-US" sz="2000" b="1" i="1" dirty="0">
                <a:solidFill>
                  <a:srgbClr val="C00000"/>
                </a:solidFill>
              </a:rPr>
              <a:t> cryopumps, </a:t>
            </a:r>
            <a:r>
              <a:rPr lang="en-US" b="1" i="1" dirty="0">
                <a:solidFill>
                  <a:srgbClr val="C00000"/>
                </a:solidFill>
              </a:rPr>
              <a:t>each protected with a large metal-sealed gate valve,</a:t>
            </a:r>
          </a:p>
          <a:p>
            <a:pPr algn="ctr"/>
            <a:r>
              <a:rPr lang="en-US" sz="1600" b="1" i="1" dirty="0"/>
              <a:t>which together have </a:t>
            </a:r>
            <a:r>
              <a:rPr lang="en-US" sz="1600" b="1" i="1" u="sng" dirty="0"/>
              <a:t>3-times the pumping speed</a:t>
            </a:r>
            <a:r>
              <a:rPr lang="en-US" sz="1600" b="1" i="1" dirty="0"/>
              <a:t> of our old Bell Labs machine, </a:t>
            </a:r>
          </a:p>
          <a:p>
            <a:pPr algn="ctr"/>
            <a:endParaRPr lang="en-US" sz="1600" b="1" i="1" dirty="0"/>
          </a:p>
          <a:p>
            <a:pPr algn="ctr"/>
            <a:r>
              <a:rPr lang="en-US" b="1" i="1" dirty="0">
                <a:solidFill>
                  <a:srgbClr val="006600"/>
                </a:solidFill>
              </a:rPr>
              <a:t>And an innovation consisting of</a:t>
            </a:r>
            <a:r>
              <a:rPr lang="en-US" sz="1600" b="1" i="1" dirty="0">
                <a:solidFill>
                  <a:srgbClr val="006600"/>
                </a:solidFill>
              </a:rPr>
              <a:t>: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Three </a:t>
            </a:r>
            <a:r>
              <a:rPr lang="en-US" sz="2000" b="1" i="1" u="sng" dirty="0">
                <a:solidFill>
                  <a:srgbClr val="C00000"/>
                </a:solidFill>
              </a:rPr>
              <a:t>internal</a:t>
            </a:r>
            <a:r>
              <a:rPr lang="en-US" sz="2000" b="1" i="1" dirty="0">
                <a:solidFill>
                  <a:srgbClr val="C00000"/>
                </a:solidFill>
              </a:rPr>
              <a:t> cryo-cooled 18K surfaces of large area in the MBE-sump </a:t>
            </a:r>
          </a:p>
          <a:p>
            <a:pPr algn="ctr"/>
            <a:r>
              <a:rPr lang="en-US" sz="1600" b="1" i="1" dirty="0"/>
              <a:t>which together added hugely to the effective pumping speed.</a:t>
            </a:r>
          </a:p>
        </p:txBody>
      </p:sp>
    </p:spTree>
    <p:extLst>
      <p:ext uri="{BB962C8B-B14F-4D97-AF65-F5344CB8AC3E}">
        <p14:creationId xmlns:p14="http://schemas.microsoft.com/office/powerpoint/2010/main" val="78486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41318</TotalTime>
  <Words>3457</Words>
  <Application>Microsoft Office PowerPoint</Application>
  <PresentationFormat>On-screen Show (4:3)</PresentationFormat>
  <Paragraphs>274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맑은 고딕</vt:lpstr>
      <vt:lpstr>Arial</vt:lpstr>
      <vt:lpstr>Calibri</vt:lpstr>
      <vt:lpstr>Office Theme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</dc:creator>
  <cp:lastModifiedBy>Loren N. Pfeiffer</cp:lastModifiedBy>
  <cp:revision>1671</cp:revision>
  <cp:lastPrinted>2023-07-11T17:14:15Z</cp:lastPrinted>
  <dcterms:created xsi:type="dcterms:W3CDTF">2017-02-17T20:46:23Z</dcterms:created>
  <dcterms:modified xsi:type="dcterms:W3CDTF">2023-09-13T19:15:26Z</dcterms:modified>
</cp:coreProperties>
</file>